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8" r:id="rId1"/>
  </p:sldMasterIdLst>
  <p:notesMasterIdLst>
    <p:notesMasterId r:id="rId22"/>
  </p:notesMasterIdLst>
  <p:handoutMasterIdLst>
    <p:handoutMasterId r:id="rId23"/>
  </p:handoutMasterIdLst>
  <p:sldIdLst>
    <p:sldId id="462" r:id="rId2"/>
    <p:sldId id="502" r:id="rId3"/>
    <p:sldId id="503" r:id="rId4"/>
    <p:sldId id="505" r:id="rId5"/>
    <p:sldId id="506" r:id="rId6"/>
    <p:sldId id="509" r:id="rId7"/>
    <p:sldId id="453" r:id="rId8"/>
    <p:sldId id="459" r:id="rId9"/>
    <p:sldId id="489" r:id="rId10"/>
    <p:sldId id="500" r:id="rId11"/>
    <p:sldId id="501" r:id="rId12"/>
    <p:sldId id="507" r:id="rId13"/>
    <p:sldId id="508" r:id="rId14"/>
    <p:sldId id="457" r:id="rId15"/>
    <p:sldId id="458" r:id="rId16"/>
    <p:sldId id="492" r:id="rId17"/>
    <p:sldId id="490" r:id="rId18"/>
    <p:sldId id="471" r:id="rId19"/>
    <p:sldId id="484" r:id="rId20"/>
    <p:sldId id="430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475" autoAdjust="0"/>
  </p:normalViewPr>
  <p:slideViewPr>
    <p:cSldViewPr>
      <p:cViewPr varScale="1">
        <p:scale>
          <a:sx n="77" d="100"/>
          <a:sy n="77" d="100"/>
        </p:scale>
        <p:origin x="18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30398243488794"/>
          <c:y val="0.16978439672756782"/>
          <c:w val="0.88461538461538458"/>
          <c:h val="0.6706161137440758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Full Time Equivalent Students</c:v>
                </c:pt>
              </c:strCache>
            </c:strRef>
          </c:tx>
          <c:spPr>
            <a:solidFill>
              <a:srgbClr val="FFFF00"/>
            </a:solidFill>
            <a:ln w="14178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2017-2018 Actual</c:v>
                </c:pt>
                <c:pt idx="1">
                  <c:v>2018-2019 Actual</c:v>
                </c:pt>
                <c:pt idx="2">
                  <c:v>2019-2020 Actual</c:v>
                </c:pt>
                <c:pt idx="3">
                  <c:v>2020-2021 Budget</c:v>
                </c:pt>
                <c:pt idx="4">
                  <c:v>2021-2022 Budget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 formatCode="General">
                  <c:v>969</c:v>
                </c:pt>
                <c:pt idx="1">
                  <c:v>992.5</c:v>
                </c:pt>
                <c:pt idx="2" formatCode="General">
                  <c:v>994.5</c:v>
                </c:pt>
                <c:pt idx="3" formatCode="General">
                  <c:v>1005</c:v>
                </c:pt>
                <c:pt idx="4" formatCode="General">
                  <c:v>988.5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BA-4FD1-9180-9B5364E668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0999072"/>
        <c:axId val="420999464"/>
      </c:barChart>
      <c:catAx>
        <c:axId val="42099907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5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42099946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420999464"/>
        <c:scaling>
          <c:orientation val="minMax"/>
          <c:min val="900"/>
        </c:scaling>
        <c:delete val="0"/>
        <c:axPos val="l"/>
        <c:majorGridlines>
          <c:spPr>
            <a:ln w="354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5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420999072"/>
        <c:crosses val="autoZero"/>
        <c:crossBetween val="between"/>
        <c:majorUnit val="50"/>
      </c:valAx>
      <c:spPr>
        <a:noFill/>
        <a:ln w="28357">
          <a:noFill/>
        </a:ln>
      </c:spPr>
    </c:plotArea>
    <c:legend>
      <c:legendPos val="t"/>
      <c:layout>
        <c:manualLayout>
          <c:xMode val="edge"/>
          <c:yMode val="edge"/>
          <c:x val="0.26550868486352358"/>
          <c:y val="2.3696682464454978E-3"/>
          <c:w val="0.43300248138957814"/>
          <c:h val="4.9318260024694853E-2"/>
        </c:manualLayout>
      </c:layout>
      <c:overlay val="0"/>
      <c:spPr>
        <a:solidFill>
          <a:schemeClr val="bg1"/>
        </a:solidFill>
        <a:ln w="3545">
          <a:solidFill>
            <a:schemeClr val="tx1"/>
          </a:solidFill>
          <a:prstDash val="solid"/>
        </a:ln>
      </c:spPr>
      <c:txPr>
        <a:bodyPr/>
        <a:lstStyle/>
        <a:p>
          <a:pPr>
            <a:defRPr sz="1848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1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09803635656653"/>
          <c:y val="0.14529921311909014"/>
          <c:w val="0.59642147117296229"/>
          <c:h val="0.85470085470085477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Turtle Mountain</c:v>
                </c:pt>
              </c:strCache>
            </c:strRef>
          </c:tx>
          <c:explosion val="18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4EC-4ABC-B9C0-78269732476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84EC-4ABC-B9C0-78269732476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84EC-4ABC-B9C0-782697324769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84EC-4ABC-B9C0-782697324769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84EC-4ABC-B9C0-782697324769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Provincial</c:v>
                </c:pt>
                <c:pt idx="1">
                  <c:v>Municipal</c:v>
                </c:pt>
                <c:pt idx="2">
                  <c:v>Other</c:v>
                </c:pt>
                <c:pt idx="3">
                  <c:v>EPTC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6280034</c:v>
                </c:pt>
                <c:pt idx="1">
                  <c:v>6167978</c:v>
                </c:pt>
                <c:pt idx="2">
                  <c:v>63556</c:v>
                </c:pt>
                <c:pt idx="3">
                  <c:v>1303327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4EC-4ABC-B9C0-78269732476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Remaining Region #1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6-84EC-4ABC-B9C0-78269732476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7-84EC-4ABC-B9C0-78269732476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8-84EC-4ABC-B9C0-782697324769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9-84EC-4ABC-B9C0-782697324769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Provincial</c:v>
                </c:pt>
                <c:pt idx="1">
                  <c:v>Municipal</c:v>
                </c:pt>
                <c:pt idx="2">
                  <c:v>Other</c:v>
                </c:pt>
                <c:pt idx="3">
                  <c:v>EPTC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A-84EC-4ABC-B9C0-78269732476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B-84EC-4ABC-B9C0-78269732476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C-84EC-4ABC-B9C0-78269732476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D-84EC-4ABC-B9C0-782697324769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E-84EC-4ABC-B9C0-782697324769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Provincial</c:v>
                </c:pt>
                <c:pt idx="1">
                  <c:v>Municipal</c:v>
                </c:pt>
                <c:pt idx="2">
                  <c:v>Other</c:v>
                </c:pt>
                <c:pt idx="3">
                  <c:v>EPTC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F-84EC-4ABC-B9C0-782697324769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5543952497741065"/>
          <c:y val="1.1684189644911732E-3"/>
          <c:w val="0.34456047502258941"/>
          <c:h val="0.4727329233617668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909594634004081E-3"/>
          <c:y val="6.899331131995598E-2"/>
          <c:w val="0.5793562708102109"/>
          <c:h val="0.855737704918032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explosion val="25"/>
          <c:dPt>
            <c:idx val="0"/>
            <c:bubble3D val="0"/>
            <c:explosion val="18"/>
            <c:extLst>
              <c:ext xmlns:c16="http://schemas.microsoft.com/office/drawing/2014/chart" uri="{C3380CC4-5D6E-409C-BE32-E72D297353CC}">
                <c16:uniqueId val="{00000000-4B25-45E5-8169-5A87F8FD01C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4B25-45E5-8169-5A87F8FD01C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4B25-45E5-8169-5A87F8FD01C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4B25-45E5-8169-5A87F8FD01C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4B25-45E5-8169-5A87F8FD01CB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Payroll</c:v>
                </c:pt>
                <c:pt idx="1">
                  <c:v>Benefits</c:v>
                </c:pt>
                <c:pt idx="2">
                  <c:v>Services</c:v>
                </c:pt>
                <c:pt idx="3">
                  <c:v>Supplies</c:v>
                </c:pt>
                <c:pt idx="4">
                  <c:v>Other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10211568</c:v>
                </c:pt>
                <c:pt idx="1">
                  <c:v>695870</c:v>
                </c:pt>
                <c:pt idx="2">
                  <c:v>1121047</c:v>
                </c:pt>
                <c:pt idx="3">
                  <c:v>754128</c:v>
                </c:pt>
                <c:pt idx="4">
                  <c:v>301746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B25-45E5-8169-5A87F8FD01C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6-4B25-45E5-8169-5A87F8FD01C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7-4B25-45E5-8169-5A87F8FD01C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8-4B25-45E5-8169-5A87F8FD01C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9-4B25-45E5-8169-5A87F8FD01C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A-4B25-45E5-8169-5A87F8FD01CB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Payroll</c:v>
                </c:pt>
                <c:pt idx="1">
                  <c:v>Benefits</c:v>
                </c:pt>
                <c:pt idx="2">
                  <c:v>Services</c:v>
                </c:pt>
                <c:pt idx="3">
                  <c:v>Supplies</c:v>
                </c:pt>
                <c:pt idx="4">
                  <c:v>Other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B-4B25-45E5-8169-5A87F8FD01C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C-4B25-45E5-8169-5A87F8FD01C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D-4B25-45E5-8169-5A87F8FD01C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E-4B25-45E5-8169-5A87F8FD01C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F-4B25-45E5-8169-5A87F8FD01C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0-4B25-45E5-8169-5A87F8FD01CB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Payroll</c:v>
                </c:pt>
                <c:pt idx="1">
                  <c:v>Benefits</c:v>
                </c:pt>
                <c:pt idx="2">
                  <c:v>Services</c:v>
                </c:pt>
                <c:pt idx="3">
                  <c:v>Supplies</c:v>
                </c:pt>
                <c:pt idx="4">
                  <c:v>Other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11-4B25-45E5-8169-5A87F8FD01CB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0691512077939413"/>
          <c:y val="0"/>
          <c:w val="0.37083299968859823"/>
          <c:h val="0.5502294471255608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0.46205</cdr:x>
      <cdr:y>0.09254</cdr:y>
    </cdr:from>
    <cdr:to>
      <cdr:x>0.67531</cdr:x>
      <cdr:y>0.15424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62400" y="457200"/>
          <a:ext cx="1828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029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0.17241</cdr:x>
      <cdr:y>0.06452</cdr:y>
    </cdr:from>
    <cdr:to>
      <cdr:x>0.53448</cdr:x>
      <cdr:y>0.16129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0" y="152400"/>
          <a:ext cx="1600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400" b="1" dirty="0" smtClean="0"/>
            <a:t>Revenue</a:t>
          </a:r>
          <a:endParaRPr lang="en-CA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0.10526</cdr:x>
      <cdr:y>0.03226</cdr:y>
    </cdr:from>
    <cdr:to>
      <cdr:x>0.4386</cdr:x>
      <cdr:y>0.16129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7200" y="76200"/>
          <a:ext cx="1447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CA" sz="1100" dirty="0"/>
        </a:p>
      </cdr:txBody>
    </cdr:sp>
  </cdr:relSizeAnchor>
  <cdr:relSizeAnchor xmlns:cdr="http://schemas.openxmlformats.org/drawingml/2006/chartDrawing">
    <cdr:from>
      <cdr:x>0.19444</cdr:x>
      <cdr:y>0.77419</cdr:y>
    </cdr:from>
    <cdr:to>
      <cdr:x>0.46007</cdr:x>
      <cdr:y>0.90323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66800" y="1828800"/>
          <a:ext cx="1457325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400" b="1" dirty="0" smtClean="0"/>
            <a:t>Expenses</a:t>
          </a:r>
          <a:endParaRPr lang="en-CA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>
            <a:lvl1pPr defTabSz="931746">
              <a:defRPr sz="1200"/>
            </a:lvl1pPr>
          </a:lstStyle>
          <a:p>
            <a:endParaRPr lang="en-CA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>
            <a:lvl1pPr algn="r" defTabSz="931746">
              <a:defRPr sz="1200"/>
            </a:lvl1pPr>
          </a:lstStyle>
          <a:p>
            <a:endParaRPr lang="en-CA" dirty="0"/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5" tIns="46583" rIns="93165" bIns="46583" numCol="1" anchor="b" anchorCtr="0" compatLnSpc="1">
            <a:prstTxWarp prst="textNoShape">
              <a:avLst/>
            </a:prstTxWarp>
          </a:bodyPr>
          <a:lstStyle>
            <a:lvl1pPr defTabSz="931746">
              <a:defRPr sz="1200"/>
            </a:lvl1pPr>
          </a:lstStyle>
          <a:p>
            <a:endParaRPr lang="en-CA" dirty="0"/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4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5" tIns="46583" rIns="93165" bIns="46583" numCol="1" anchor="b" anchorCtr="0" compatLnSpc="1">
            <a:prstTxWarp prst="textNoShape">
              <a:avLst/>
            </a:prstTxWarp>
          </a:bodyPr>
          <a:lstStyle>
            <a:lvl1pPr algn="r" defTabSz="931746">
              <a:defRPr sz="1200"/>
            </a:lvl1pPr>
          </a:lstStyle>
          <a:p>
            <a:fld id="{E10EA5EA-13C4-452C-8341-250C8FA14D7C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3613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>
            <a:lvl1pPr defTabSz="931746"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>
            <a:lvl1pPr algn="r" defTabSz="931746"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6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5" tIns="46583" rIns="93165" bIns="46583" numCol="1" anchor="b" anchorCtr="0" compatLnSpc="1">
            <a:prstTxWarp prst="textNoShape">
              <a:avLst/>
            </a:prstTxWarp>
          </a:bodyPr>
          <a:lstStyle>
            <a:lvl1pPr defTabSz="931746"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4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5" tIns="46583" rIns="93165" bIns="46583" numCol="1" anchor="b" anchorCtr="0" compatLnSpc="1">
            <a:prstTxWarp prst="textNoShape">
              <a:avLst/>
            </a:prstTxWarp>
          </a:bodyPr>
          <a:lstStyle>
            <a:lvl1pPr algn="r" defTabSz="931746" eaLnBrk="0" hangingPunct="0">
              <a:defRPr sz="1200"/>
            </a:lvl1pPr>
          </a:lstStyle>
          <a:p>
            <a:fld id="{D69E15C6-F6FB-469E-888E-77ABC74823A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215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B3EDE1-76DD-48BA-8EF1-5CB61EF2F31D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91170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117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9" y="4416426"/>
            <a:ext cx="5140325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95" tIns="45289" rIns="92195" bIns="45289"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1896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9D6346-6754-4983-BE4B-D2CD41895B40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9" y="4416426"/>
            <a:ext cx="5140325" cy="4183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65" tIns="46583" rIns="93165" bIns="46583"/>
          <a:lstStyle/>
          <a:p>
            <a:r>
              <a:rPr lang="en-US" dirty="0"/>
              <a:t>Describe the process that you are most familiar with in your own Division.</a:t>
            </a:r>
          </a:p>
        </p:txBody>
      </p:sp>
    </p:spTree>
    <p:extLst>
      <p:ext uri="{BB962C8B-B14F-4D97-AF65-F5344CB8AC3E}">
        <p14:creationId xmlns:p14="http://schemas.microsoft.com/office/powerpoint/2010/main" val="1523658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15C6-F6FB-469E-888E-77ABC74823AA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911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D67DE8-1396-4F36-8F81-864CA2A25772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316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7AC46-AE20-43EA-A0E3-9EA2F268AE67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1365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DCBE4-213E-4CB3-86BE-A485A4279391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8939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19047-613E-47B4-A9C2-34979DBF51AD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503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15C6-F6FB-469E-888E-77ABC74823A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56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15C6-F6FB-469E-888E-77ABC74823A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507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53E815-8606-4C80-9B69-827D35C9AEE5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9" y="4416426"/>
            <a:ext cx="5140325" cy="4183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65" tIns="46583" rIns="93165" bIns="46583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89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071A8C-3166-4D6D-8669-5CA9C6E76FE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38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9" y="4416426"/>
            <a:ext cx="5140325" cy="4183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65" tIns="46583" rIns="93165" bIns="46583"/>
          <a:lstStyle/>
          <a:p>
            <a:r>
              <a:rPr lang="en-US" dirty="0"/>
              <a:t>In simplified terms, these are the three main components during the budget process.</a:t>
            </a:r>
          </a:p>
          <a:p>
            <a:endParaRPr lang="en-US" dirty="0"/>
          </a:p>
          <a:p>
            <a:r>
              <a:rPr lang="en-US" dirty="0"/>
              <a:t>Once provincial funding is known in January, adjustments are made on either the expenditure side or the amount of property taxes to be collected.</a:t>
            </a:r>
          </a:p>
        </p:txBody>
      </p:sp>
    </p:spTree>
    <p:extLst>
      <p:ext uri="{BB962C8B-B14F-4D97-AF65-F5344CB8AC3E}">
        <p14:creationId xmlns:p14="http://schemas.microsoft.com/office/powerpoint/2010/main" val="1476131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C1749-5A1D-4DD9-85B1-10A8F1920D5D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8500"/>
            <a:ext cx="4648200" cy="34861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9" y="4416426"/>
            <a:ext cx="5140325" cy="4181475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195" tIns="45288" rIns="92195" bIns="45288"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0246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15C6-F6FB-469E-888E-77ABC74823A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734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15C6-F6FB-469E-888E-77ABC74823A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23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2E11C-64D0-47BF-B352-51EAE3BF55B4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9" y="4416426"/>
            <a:ext cx="5140325" cy="4183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65" tIns="46583" rIns="93165" bIns="46583"/>
          <a:lstStyle/>
          <a:p>
            <a:r>
              <a:rPr lang="en-US" dirty="0"/>
              <a:t>Describe the process that you are most familiar with in your own Division.</a:t>
            </a:r>
          </a:p>
        </p:txBody>
      </p:sp>
    </p:spTree>
    <p:extLst>
      <p:ext uri="{BB962C8B-B14F-4D97-AF65-F5344CB8AC3E}">
        <p14:creationId xmlns:p14="http://schemas.microsoft.com/office/powerpoint/2010/main" val="1425118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8779844-29B7-42B1-A5EA-A53E8D62253C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12635871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D5A9-AA5C-4189-826F-B1344D31E224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91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D5A9-AA5C-4189-826F-B1344D31E224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3655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D5A9-AA5C-4189-826F-B1344D31E224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7492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D5A9-AA5C-4189-826F-B1344D31E224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2126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D5A9-AA5C-4189-826F-B1344D31E224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2627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D5A9-AA5C-4189-826F-B1344D31E224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7568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8760-AB4E-4B8A-9770-3256759F9AE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526768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D5FD-1D63-457E-92E3-96FB0875F2E4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939230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3F5645F-297B-4F7B-8DA9-82896C373BD3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1079632"/>
      </p:ext>
    </p:extLst>
  </p:cSld>
  <p:clrMapOvr>
    <a:masterClrMapping/>
  </p:clrMapOvr>
  <p:transition advClick="0" advTm="15000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C5DC2317-846C-4386-B41D-2A96573F4B70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301853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8640894C-4F51-48A3-AF03-3FD78875BC6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974481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69D1-DD33-4F09-91D3-A491FAFCD584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62454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991C-E93C-414B-83D2-64B66F81731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711347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083F7-7C02-40AC-A44D-6DE8DE5FAB5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46913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EBB4-D256-4E7E-8657-4A0DEA37B01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4083926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F27C-BC78-4FAC-9441-CDCFEF7CF30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041745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3802-EE9A-448C-BBFD-01942DBD9C59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117497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CDDD5A9-AA5C-4189-826F-B1344D31E224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688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  <p:sldLayoutId id="2147483825" r:id="rId17"/>
    <p:sldLayoutId id="2147483826" r:id="rId18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701039" y="838200"/>
            <a:ext cx="7772400" cy="12192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>
            <a:noAutofit/>
          </a:bodyPr>
          <a:lstStyle/>
          <a:p>
            <a:r>
              <a:rPr lang="en-US" sz="4800" b="1" i="1" dirty="0">
                <a:solidFill>
                  <a:schemeClr val="accent1"/>
                </a:solidFill>
              </a:rPr>
              <a:t>Turtle Mountain </a:t>
            </a:r>
            <a:r>
              <a:rPr lang="en-US" sz="4800" b="1" i="1" dirty="0" smtClean="0">
                <a:solidFill>
                  <a:schemeClr val="accent1"/>
                </a:solidFill>
              </a:rPr>
              <a:t>School Division</a:t>
            </a:r>
            <a:endParaRPr lang="en-US" sz="4800" b="1" i="1" dirty="0">
              <a:solidFill>
                <a:schemeClr val="accent1"/>
              </a:solidFill>
            </a:endParaRPr>
          </a:p>
        </p:txBody>
      </p:sp>
      <p:sp>
        <p:nvSpPr>
          <p:cNvPr id="390147" name="Rectangle 2051"/>
          <p:cNvSpPr>
            <a:spLocks noChangeArrowheads="1"/>
          </p:cNvSpPr>
          <p:nvPr/>
        </p:nvSpPr>
        <p:spPr bwMode="auto">
          <a:xfrm>
            <a:off x="838200" y="5334000"/>
            <a:ext cx="7772400" cy="685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 b="1" i="1" dirty="0">
                <a:ln w="6350"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Budget Planning </a:t>
            </a:r>
            <a:r>
              <a:rPr lang="en-US" sz="3200" b="1" i="1" dirty="0" smtClean="0">
                <a:ln w="6350"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2021-2022</a:t>
            </a:r>
            <a:endParaRPr lang="en-US" sz="3200" b="1" i="1" dirty="0">
              <a:ln w="6350">
                <a:noFill/>
              </a:ln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90148" name="Freeform 2052"/>
          <p:cNvSpPr>
            <a:spLocks/>
          </p:cNvSpPr>
          <p:nvPr/>
        </p:nvSpPr>
        <p:spPr bwMode="auto">
          <a:xfrm>
            <a:off x="6289675" y="4956175"/>
            <a:ext cx="9525" cy="11113"/>
          </a:xfrm>
          <a:custGeom>
            <a:avLst/>
            <a:gdLst>
              <a:gd name="T0" fmla="*/ 12 w 18"/>
              <a:gd name="T1" fmla="*/ 0 h 21"/>
              <a:gd name="T2" fmla="*/ 2 w 18"/>
              <a:gd name="T3" fmla="*/ 4 h 21"/>
              <a:gd name="T4" fmla="*/ 0 w 18"/>
              <a:gd name="T5" fmla="*/ 11 h 21"/>
              <a:gd name="T6" fmla="*/ 6 w 18"/>
              <a:gd name="T7" fmla="*/ 19 h 21"/>
              <a:gd name="T8" fmla="*/ 18 w 18"/>
              <a:gd name="T9" fmla="*/ 21 h 21"/>
              <a:gd name="T10" fmla="*/ 12 w 18"/>
              <a:gd name="T1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" h="21">
                <a:moveTo>
                  <a:pt x="12" y="0"/>
                </a:moveTo>
                <a:lnTo>
                  <a:pt x="2" y="4"/>
                </a:lnTo>
                <a:lnTo>
                  <a:pt x="0" y="11"/>
                </a:lnTo>
                <a:lnTo>
                  <a:pt x="6" y="19"/>
                </a:lnTo>
                <a:lnTo>
                  <a:pt x="18" y="21"/>
                </a:lnTo>
                <a:lnTo>
                  <a:pt x="12" y="0"/>
                </a:lnTo>
                <a:close/>
              </a:path>
            </a:pathLst>
          </a:custGeom>
          <a:solidFill>
            <a:srgbClr val="C977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390149" name="Freeform 2053"/>
          <p:cNvSpPr>
            <a:spLocks/>
          </p:cNvSpPr>
          <p:nvPr/>
        </p:nvSpPr>
        <p:spPr bwMode="auto">
          <a:xfrm>
            <a:off x="6289675" y="4960938"/>
            <a:ext cx="9525" cy="11112"/>
          </a:xfrm>
          <a:custGeom>
            <a:avLst/>
            <a:gdLst>
              <a:gd name="T0" fmla="*/ 12 w 18"/>
              <a:gd name="T1" fmla="*/ 0 h 21"/>
              <a:gd name="T2" fmla="*/ 2 w 18"/>
              <a:gd name="T3" fmla="*/ 4 h 21"/>
              <a:gd name="T4" fmla="*/ 0 w 18"/>
              <a:gd name="T5" fmla="*/ 12 h 21"/>
              <a:gd name="T6" fmla="*/ 6 w 18"/>
              <a:gd name="T7" fmla="*/ 19 h 21"/>
              <a:gd name="T8" fmla="*/ 18 w 18"/>
              <a:gd name="T9" fmla="*/ 21 h 21"/>
              <a:gd name="T10" fmla="*/ 12 w 18"/>
              <a:gd name="T1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" h="21">
                <a:moveTo>
                  <a:pt x="12" y="0"/>
                </a:moveTo>
                <a:lnTo>
                  <a:pt x="2" y="4"/>
                </a:lnTo>
                <a:lnTo>
                  <a:pt x="0" y="12"/>
                </a:lnTo>
                <a:lnTo>
                  <a:pt x="6" y="19"/>
                </a:lnTo>
                <a:lnTo>
                  <a:pt x="18" y="21"/>
                </a:lnTo>
                <a:lnTo>
                  <a:pt x="12" y="0"/>
                </a:lnTo>
                <a:close/>
              </a:path>
            </a:pathLst>
          </a:custGeom>
          <a:solidFill>
            <a:srgbClr val="BF68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390150" name="Freeform 2054"/>
          <p:cNvSpPr>
            <a:spLocks/>
          </p:cNvSpPr>
          <p:nvPr/>
        </p:nvSpPr>
        <p:spPr bwMode="auto">
          <a:xfrm>
            <a:off x="6289675" y="4967288"/>
            <a:ext cx="9525" cy="11112"/>
          </a:xfrm>
          <a:custGeom>
            <a:avLst/>
            <a:gdLst>
              <a:gd name="T0" fmla="*/ 12 w 18"/>
              <a:gd name="T1" fmla="*/ 0 h 20"/>
              <a:gd name="T2" fmla="*/ 2 w 18"/>
              <a:gd name="T3" fmla="*/ 4 h 20"/>
              <a:gd name="T4" fmla="*/ 0 w 18"/>
              <a:gd name="T5" fmla="*/ 11 h 20"/>
              <a:gd name="T6" fmla="*/ 6 w 18"/>
              <a:gd name="T7" fmla="*/ 18 h 20"/>
              <a:gd name="T8" fmla="*/ 18 w 18"/>
              <a:gd name="T9" fmla="*/ 20 h 20"/>
              <a:gd name="T10" fmla="*/ 12 w 18"/>
              <a:gd name="T11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" h="20">
                <a:moveTo>
                  <a:pt x="12" y="0"/>
                </a:moveTo>
                <a:lnTo>
                  <a:pt x="2" y="4"/>
                </a:lnTo>
                <a:lnTo>
                  <a:pt x="0" y="11"/>
                </a:lnTo>
                <a:lnTo>
                  <a:pt x="6" y="18"/>
                </a:lnTo>
                <a:lnTo>
                  <a:pt x="18" y="20"/>
                </a:lnTo>
                <a:lnTo>
                  <a:pt x="12" y="0"/>
                </a:lnTo>
                <a:close/>
              </a:path>
            </a:pathLst>
          </a:custGeom>
          <a:solidFill>
            <a:srgbClr val="B85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390151" name="Freeform 2055"/>
          <p:cNvSpPr>
            <a:spLocks/>
          </p:cNvSpPr>
          <p:nvPr/>
        </p:nvSpPr>
        <p:spPr bwMode="auto">
          <a:xfrm>
            <a:off x="6354763" y="4964113"/>
            <a:ext cx="9525" cy="11112"/>
          </a:xfrm>
          <a:custGeom>
            <a:avLst/>
            <a:gdLst>
              <a:gd name="T0" fmla="*/ 6 w 18"/>
              <a:gd name="T1" fmla="*/ 21 h 21"/>
              <a:gd name="T2" fmla="*/ 17 w 18"/>
              <a:gd name="T3" fmla="*/ 17 h 21"/>
              <a:gd name="T4" fmla="*/ 18 w 18"/>
              <a:gd name="T5" fmla="*/ 9 h 21"/>
              <a:gd name="T6" fmla="*/ 12 w 18"/>
              <a:gd name="T7" fmla="*/ 2 h 21"/>
              <a:gd name="T8" fmla="*/ 0 w 18"/>
              <a:gd name="T9" fmla="*/ 0 h 21"/>
              <a:gd name="T10" fmla="*/ 6 w 18"/>
              <a:gd name="T11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" h="21">
                <a:moveTo>
                  <a:pt x="6" y="21"/>
                </a:moveTo>
                <a:lnTo>
                  <a:pt x="17" y="17"/>
                </a:lnTo>
                <a:lnTo>
                  <a:pt x="18" y="9"/>
                </a:lnTo>
                <a:lnTo>
                  <a:pt x="12" y="2"/>
                </a:lnTo>
                <a:lnTo>
                  <a:pt x="0" y="0"/>
                </a:lnTo>
                <a:lnTo>
                  <a:pt x="6" y="21"/>
                </a:lnTo>
                <a:close/>
              </a:path>
            </a:pathLst>
          </a:custGeom>
          <a:solidFill>
            <a:srgbClr val="B0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390152" name="Freeform 2056"/>
          <p:cNvSpPr>
            <a:spLocks/>
          </p:cNvSpPr>
          <p:nvPr/>
        </p:nvSpPr>
        <p:spPr bwMode="auto">
          <a:xfrm>
            <a:off x="6354763" y="4968875"/>
            <a:ext cx="9525" cy="9525"/>
          </a:xfrm>
          <a:custGeom>
            <a:avLst/>
            <a:gdLst>
              <a:gd name="T0" fmla="*/ 6 w 18"/>
              <a:gd name="T1" fmla="*/ 20 h 20"/>
              <a:gd name="T2" fmla="*/ 17 w 18"/>
              <a:gd name="T3" fmla="*/ 16 h 20"/>
              <a:gd name="T4" fmla="*/ 18 w 18"/>
              <a:gd name="T5" fmla="*/ 8 h 20"/>
              <a:gd name="T6" fmla="*/ 12 w 18"/>
              <a:gd name="T7" fmla="*/ 2 h 20"/>
              <a:gd name="T8" fmla="*/ 0 w 18"/>
              <a:gd name="T9" fmla="*/ 0 h 20"/>
              <a:gd name="T10" fmla="*/ 6 w 18"/>
              <a:gd name="T11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" h="20">
                <a:moveTo>
                  <a:pt x="6" y="20"/>
                </a:moveTo>
                <a:lnTo>
                  <a:pt x="17" y="16"/>
                </a:lnTo>
                <a:lnTo>
                  <a:pt x="18" y="8"/>
                </a:lnTo>
                <a:lnTo>
                  <a:pt x="12" y="2"/>
                </a:lnTo>
                <a:lnTo>
                  <a:pt x="0" y="0"/>
                </a:lnTo>
                <a:lnTo>
                  <a:pt x="6" y="20"/>
                </a:lnTo>
                <a:close/>
              </a:path>
            </a:pathLst>
          </a:custGeom>
          <a:solidFill>
            <a:srgbClr val="A6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018" y="2493843"/>
            <a:ext cx="2806443" cy="2484557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20000" cy="762001"/>
          </a:xfrm>
        </p:spPr>
        <p:txBody>
          <a:bodyPr>
            <a:normAutofit fontScale="90000"/>
          </a:bodyPr>
          <a:lstStyle/>
          <a:p>
            <a:r>
              <a:rPr lang="en-CA" sz="2400" b="1" dirty="0">
                <a:solidFill>
                  <a:schemeClr val="accent1"/>
                </a:solidFill>
              </a:rPr>
              <a:t>P</a:t>
            </a:r>
            <a:r>
              <a:rPr lang="en-CA" sz="2400" b="1" dirty="0" smtClean="0">
                <a:solidFill>
                  <a:schemeClr val="accent1"/>
                </a:solidFill>
              </a:rPr>
              <a:t>rojected Revenue</a:t>
            </a:r>
            <a:br>
              <a:rPr lang="en-CA" sz="2400" b="1" dirty="0" smtClean="0">
                <a:solidFill>
                  <a:schemeClr val="accent1"/>
                </a:solidFill>
              </a:rPr>
            </a:br>
            <a:r>
              <a:rPr lang="en-CA" sz="2400" b="1" dirty="0" smtClean="0">
                <a:solidFill>
                  <a:schemeClr val="accent1"/>
                </a:solidFill>
              </a:rPr>
              <a:t>2021-2022</a:t>
            </a:r>
            <a:endParaRPr lang="en-CA" sz="24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046513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955545"/>
              </p:ext>
            </p:extLst>
          </p:nvPr>
        </p:nvGraphicFramePr>
        <p:xfrm>
          <a:off x="914400" y="990600"/>
          <a:ext cx="7772399" cy="50046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1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273">
                <a:tc>
                  <a:txBody>
                    <a:bodyPr/>
                    <a:lstStyle/>
                    <a:p>
                      <a:pPr algn="just" fontAlgn="b"/>
                      <a:r>
                        <a:rPr lang="en-CA" sz="1500" b="1" u="none" strike="noStrike" dirty="0">
                          <a:effectLst/>
                        </a:rPr>
                        <a:t>Projected Base Revenues </a:t>
                      </a:r>
                      <a:r>
                        <a:rPr lang="en-CA" sz="1500" b="1" u="none" strike="noStrike" dirty="0" smtClean="0">
                          <a:effectLst/>
                        </a:rPr>
                        <a:t>2020-2021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b="1" u="none" strike="noStrike" dirty="0">
                          <a:effectLst/>
                        </a:rPr>
                        <a:t>$</a:t>
                      </a:r>
                      <a:r>
                        <a:rPr lang="en-CA" sz="1500" b="1" u="none" strike="noStrike" dirty="0" smtClean="0">
                          <a:effectLst/>
                        </a:rPr>
                        <a:t>13,828,332 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273">
                <a:tc>
                  <a:txBody>
                    <a:bodyPr/>
                    <a:lstStyle/>
                    <a:p>
                      <a:pPr algn="just" fontAlgn="b"/>
                      <a:r>
                        <a:rPr lang="en-CA" sz="1500" b="1" u="none" strike="noStrike" dirty="0" smtClean="0">
                          <a:effectLst/>
                        </a:rPr>
                        <a:t>2021-2022 </a:t>
                      </a:r>
                      <a:r>
                        <a:rPr lang="en-CA" sz="1500" b="1" u="none" strike="noStrike" dirty="0">
                          <a:effectLst/>
                        </a:rPr>
                        <a:t>Provincial </a:t>
                      </a:r>
                      <a:r>
                        <a:rPr lang="en-CA" sz="1500" b="1" u="none" strike="noStrike" dirty="0" smtClean="0">
                          <a:effectLst/>
                        </a:rPr>
                        <a:t>Decrease (</a:t>
                      </a:r>
                      <a:r>
                        <a:rPr lang="en-CA" sz="1000" b="1" u="none" strike="noStrike" dirty="0" smtClean="0">
                          <a:effectLst/>
                        </a:rPr>
                        <a:t>from 2021-2022 </a:t>
                      </a:r>
                      <a:r>
                        <a:rPr lang="en-CA" sz="1000" b="1" u="none" strike="noStrike" dirty="0">
                          <a:effectLst/>
                        </a:rPr>
                        <a:t>support file </a:t>
                      </a:r>
                      <a:r>
                        <a:rPr lang="en-CA" sz="1000" b="1" u="none" strike="noStrike" baseline="0" dirty="0" smtClean="0">
                          <a:effectLst/>
                        </a:rPr>
                        <a:t> Feb 5, 2021</a:t>
                      </a:r>
                      <a:r>
                        <a:rPr lang="en-CA" sz="1000" b="1" u="none" strike="noStrike" dirty="0" smtClean="0">
                          <a:effectLst/>
                        </a:rPr>
                        <a:t>) 2% reduction)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CA" sz="1500" b="1" i="0" u="none" strike="noStrike" dirty="0" smtClean="0">
                          <a:effectLst/>
                          <a:latin typeface="Times New Roman"/>
                        </a:rPr>
                        <a:t>**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($82,787) </a:t>
                      </a:r>
                      <a:endParaRPr lang="en-CA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425">
                <a:tc>
                  <a:txBody>
                    <a:bodyPr/>
                    <a:lstStyle/>
                    <a:p>
                      <a:pPr algn="just" fontAlgn="b"/>
                      <a:r>
                        <a:rPr lang="en-CA" sz="1500" b="1" i="0" u="none" strike="noStrike" dirty="0" smtClean="0">
                          <a:effectLst/>
                          <a:latin typeface="Times New Roman"/>
                        </a:rPr>
                        <a:t>2021-2022 Provincial General Support Grant Increase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$14,617</a:t>
                      </a:r>
                      <a:endParaRPr lang="en-CA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55635559"/>
                  </a:ext>
                </a:extLst>
              </a:tr>
              <a:tr h="319425">
                <a:tc>
                  <a:txBody>
                    <a:bodyPr/>
                    <a:lstStyle/>
                    <a:p>
                      <a:pPr algn="just" fontAlgn="b"/>
                      <a:r>
                        <a:rPr lang="en-CA" sz="1500" b="1" i="0" u="none" strike="noStrike" dirty="0" smtClean="0">
                          <a:effectLst/>
                          <a:latin typeface="Times New Roman"/>
                        </a:rPr>
                        <a:t>PTOG (Property Tax Offset</a:t>
                      </a:r>
                      <a:r>
                        <a:rPr lang="en-CA" sz="1500" b="1" i="0" u="none" strike="noStrike" baseline="0" dirty="0" smtClean="0">
                          <a:effectLst/>
                          <a:latin typeface="Times New Roman"/>
                        </a:rPr>
                        <a:t> Grant)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150,634</a:t>
                      </a:r>
                      <a:endParaRPr lang="en-CA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99799467"/>
                  </a:ext>
                </a:extLst>
              </a:tr>
              <a:tr h="319425">
                <a:tc>
                  <a:txBody>
                    <a:bodyPr/>
                    <a:lstStyle/>
                    <a:p>
                      <a:pPr algn="just" fontAlgn="b"/>
                      <a:r>
                        <a:rPr lang="en-CA" sz="1500" b="1" i="0" u="none" strike="noStrike" dirty="0" smtClean="0">
                          <a:effectLst/>
                          <a:latin typeface="Times New Roman"/>
                        </a:rPr>
                        <a:t>Education</a:t>
                      </a:r>
                      <a:r>
                        <a:rPr lang="en-CA" sz="1500" b="1" i="0" u="none" strike="noStrike" baseline="0" dirty="0" smtClean="0">
                          <a:effectLst/>
                          <a:latin typeface="Times New Roman"/>
                        </a:rPr>
                        <a:t> Property Tax Credit decrease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(21,686)</a:t>
                      </a:r>
                      <a:endParaRPr lang="en-CA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273">
                <a:tc>
                  <a:txBody>
                    <a:bodyPr/>
                    <a:lstStyle/>
                    <a:p>
                      <a:pPr algn="just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CA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38103120"/>
                  </a:ext>
                </a:extLst>
              </a:tr>
              <a:tr h="314273">
                <a:tc>
                  <a:txBody>
                    <a:bodyPr/>
                    <a:lstStyle/>
                    <a:p>
                      <a:pPr algn="just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CA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88034452"/>
                  </a:ext>
                </a:extLst>
              </a:tr>
              <a:tr h="314273">
                <a:tc>
                  <a:txBody>
                    <a:bodyPr/>
                    <a:lstStyle/>
                    <a:p>
                      <a:pPr algn="just" fontAlgn="b"/>
                      <a:r>
                        <a:rPr lang="en-CA" sz="1500" b="1" u="none" strike="noStrike" dirty="0">
                          <a:effectLst/>
                        </a:rPr>
                        <a:t>Total Known Revenue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b="1" u="none" strike="noStrike" dirty="0">
                          <a:effectLst/>
                        </a:rPr>
                        <a:t>$</a:t>
                      </a:r>
                      <a:r>
                        <a:rPr lang="en-CA" sz="1500" b="1" u="none" strike="noStrike" dirty="0" smtClean="0">
                          <a:effectLst/>
                        </a:rPr>
                        <a:t>13,889,130 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560">
                <a:tc>
                  <a:txBody>
                    <a:bodyPr/>
                    <a:lstStyle/>
                    <a:p>
                      <a:pPr algn="just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273">
                <a:tc>
                  <a:txBody>
                    <a:bodyPr/>
                    <a:lstStyle/>
                    <a:p>
                      <a:pPr algn="just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273">
                <a:tc>
                  <a:txBody>
                    <a:bodyPr/>
                    <a:lstStyle/>
                    <a:p>
                      <a:pPr algn="just" fontAlgn="b"/>
                      <a:r>
                        <a:rPr lang="en-CA" sz="1500" b="1" u="none" strike="noStrike" dirty="0" smtClean="0">
                          <a:effectLst/>
                        </a:rPr>
                        <a:t>2020-2021 </a:t>
                      </a:r>
                      <a:r>
                        <a:rPr lang="en-CA" sz="1500" b="1" u="none" strike="noStrike" dirty="0">
                          <a:effectLst/>
                        </a:rPr>
                        <a:t>Special </a:t>
                      </a:r>
                      <a:r>
                        <a:rPr lang="en-CA" sz="1500" b="1" u="none" strike="noStrike" dirty="0" smtClean="0">
                          <a:effectLst/>
                        </a:rPr>
                        <a:t>Requirement Increase (maximum</a:t>
                      </a:r>
                      <a:r>
                        <a:rPr lang="en-CA" sz="1500" b="1" u="none" strike="noStrike" baseline="0" dirty="0" smtClean="0">
                          <a:effectLst/>
                        </a:rPr>
                        <a:t> 2%)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CA" sz="1500" b="1" i="0" u="none" strike="noStrike" dirty="0" smtClean="0">
                          <a:effectLst/>
                          <a:latin typeface="Times New Roman"/>
                        </a:rPr>
                        <a:t>**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b="1" u="none" strike="noStrike" dirty="0" smtClean="0">
                          <a:effectLst/>
                        </a:rPr>
                        <a:t>$152,415 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273">
                <a:tc>
                  <a:txBody>
                    <a:bodyPr/>
                    <a:lstStyle/>
                    <a:p>
                      <a:pPr algn="just" fontAlgn="b"/>
                      <a:r>
                        <a:rPr lang="en-CA" sz="1500" b="1" i="0" u="none" strike="noStrike" dirty="0" smtClean="0">
                          <a:effectLst/>
                          <a:latin typeface="Times New Roman"/>
                        </a:rPr>
                        <a:t>2019-2020</a:t>
                      </a:r>
                      <a:r>
                        <a:rPr lang="en-CA" sz="1500" b="1" i="0" u="none" strike="noStrike" baseline="0" dirty="0" smtClean="0">
                          <a:effectLst/>
                          <a:latin typeface="Times New Roman"/>
                        </a:rPr>
                        <a:t> Education Property Tax Credit increase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$21,686 </a:t>
                      </a:r>
                      <a:endParaRPr lang="en-CA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273">
                <a:tc>
                  <a:txBody>
                    <a:bodyPr/>
                    <a:lstStyle/>
                    <a:p>
                      <a:pPr algn="just" fontAlgn="b"/>
                      <a:r>
                        <a:rPr lang="en-CA" sz="1500" b="1" i="0" u="none" strike="noStrike" dirty="0" smtClean="0">
                          <a:effectLst/>
                          <a:latin typeface="Times New Roman"/>
                        </a:rPr>
                        <a:t>PTOG (Property</a:t>
                      </a:r>
                      <a:r>
                        <a:rPr lang="en-CA" sz="1500" b="1" i="0" u="none" strike="noStrike" baseline="0" dirty="0" smtClean="0">
                          <a:effectLst/>
                          <a:latin typeface="Times New Roman"/>
                        </a:rPr>
                        <a:t> Tax Offset Grant)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(150,634)</a:t>
                      </a:r>
                      <a:endParaRPr lang="en-CA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273">
                <a:tc>
                  <a:txBody>
                    <a:bodyPr/>
                    <a:lstStyle/>
                    <a:p>
                      <a:pPr algn="just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b="1" u="none" strike="noStrike" dirty="0" smtClean="0">
                          <a:effectLst/>
                        </a:rPr>
                        <a:t> 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119">
                <a:tc>
                  <a:txBody>
                    <a:bodyPr/>
                    <a:lstStyle/>
                    <a:p>
                      <a:pPr algn="just" fontAlgn="b"/>
                      <a:r>
                        <a:rPr lang="en-CA" sz="1500" b="1" u="none" strike="noStrike" dirty="0">
                          <a:effectLst/>
                        </a:rPr>
                        <a:t>Total </a:t>
                      </a:r>
                      <a:r>
                        <a:rPr lang="en-CA" sz="1500" b="1" u="none" strike="noStrike" dirty="0" smtClean="0">
                          <a:effectLst/>
                        </a:rPr>
                        <a:t>2021-2022 </a:t>
                      </a:r>
                      <a:r>
                        <a:rPr lang="en-CA" sz="1500" b="1" u="none" strike="noStrike" dirty="0">
                          <a:effectLst/>
                        </a:rPr>
                        <a:t>Revenue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b="1" u="none" strike="noStrike" dirty="0">
                          <a:effectLst/>
                        </a:rPr>
                        <a:t>$</a:t>
                      </a:r>
                      <a:r>
                        <a:rPr lang="en-CA" sz="1500" b="1" u="none" strike="noStrike" dirty="0" smtClean="0">
                          <a:effectLst/>
                        </a:rPr>
                        <a:t>13,912,578 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063936"/>
      </p:ext>
    </p:extLst>
  </p:cSld>
  <p:clrMapOvr>
    <a:masterClrMapping/>
  </p:clrMapOvr>
  <p:transition advClick="0" advTm="15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1600200"/>
            <a:ext cx="7620000" cy="762000"/>
          </a:xfrm>
        </p:spPr>
        <p:txBody>
          <a:bodyPr>
            <a:normAutofit fontScale="90000"/>
          </a:bodyPr>
          <a:lstStyle/>
          <a:p>
            <a:r>
              <a:rPr lang="en-CA" sz="2800" b="1" dirty="0" smtClean="0">
                <a:solidFill>
                  <a:schemeClr val="accent1"/>
                </a:solidFill>
              </a:rPr>
              <a:t>Projected Expenditures</a:t>
            </a:r>
            <a:br>
              <a:rPr lang="en-CA" sz="2800" b="1" dirty="0" smtClean="0">
                <a:solidFill>
                  <a:schemeClr val="accent1"/>
                </a:solidFill>
              </a:rPr>
            </a:br>
            <a:r>
              <a:rPr lang="en-CA" sz="2800" b="1" dirty="0" smtClean="0">
                <a:solidFill>
                  <a:schemeClr val="accent1"/>
                </a:solidFill>
              </a:rPr>
              <a:t>2021-2022</a:t>
            </a:r>
            <a:br>
              <a:rPr lang="en-CA" sz="2800" b="1" dirty="0" smtClean="0">
                <a:solidFill>
                  <a:schemeClr val="accent1"/>
                </a:solidFill>
              </a:rPr>
            </a:br>
            <a:endParaRPr lang="en-CA" sz="28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818960"/>
              </p:ext>
            </p:extLst>
          </p:nvPr>
        </p:nvGraphicFramePr>
        <p:xfrm>
          <a:off x="914400" y="2971800"/>
          <a:ext cx="7848600" cy="213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46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124">
                <a:tc>
                  <a:txBody>
                    <a:bodyPr/>
                    <a:lstStyle/>
                    <a:p>
                      <a:pPr algn="just" fontAlgn="b"/>
                      <a:r>
                        <a:rPr lang="en-CA" sz="1500" b="1" u="none" strike="noStrike" dirty="0">
                          <a:effectLst/>
                        </a:rPr>
                        <a:t>Projected Base Expenditures </a:t>
                      </a:r>
                      <a:r>
                        <a:rPr lang="en-CA" sz="1500" b="1" u="none" strike="noStrike" dirty="0" smtClean="0">
                          <a:effectLst/>
                        </a:rPr>
                        <a:t>2020-2021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b="1" u="none" strike="noStrike" dirty="0" smtClean="0">
                          <a:effectLst/>
                        </a:rPr>
                        <a:t>$13,943,274 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124">
                <a:tc>
                  <a:txBody>
                    <a:bodyPr/>
                    <a:lstStyle/>
                    <a:p>
                      <a:pPr algn="just" fontAlgn="b"/>
                      <a:r>
                        <a:rPr lang="en-CA" sz="1500" b="1" u="none" strike="noStrike" dirty="0">
                          <a:effectLst/>
                        </a:rPr>
                        <a:t>Total fixed cost </a:t>
                      </a:r>
                      <a:r>
                        <a:rPr lang="en-CA" sz="1500" b="1" u="none" strike="noStrike" dirty="0" smtClean="0">
                          <a:effectLst/>
                        </a:rPr>
                        <a:t> incremental</a:t>
                      </a:r>
                      <a:r>
                        <a:rPr lang="en-CA" sz="15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CA" sz="1500" b="1" u="none" strike="noStrike" dirty="0" smtClean="0">
                          <a:effectLst/>
                        </a:rPr>
                        <a:t>increases 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b="1" u="none" strike="noStrike" dirty="0" smtClean="0">
                          <a:effectLst/>
                        </a:rPr>
                        <a:t>$92,079 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124">
                <a:tc>
                  <a:txBody>
                    <a:bodyPr/>
                    <a:lstStyle/>
                    <a:p>
                      <a:pPr algn="just" fontAlgn="b"/>
                      <a:r>
                        <a:rPr lang="en-CA" sz="1500" b="1" u="none" strike="noStrike" dirty="0">
                          <a:effectLst/>
                        </a:rPr>
                        <a:t>Policy J-1 </a:t>
                      </a:r>
                      <a:r>
                        <a:rPr lang="en-CA" sz="1500" b="1" u="none" strike="noStrike" dirty="0" smtClean="0">
                          <a:effectLst/>
                        </a:rPr>
                        <a:t>Teachers and Educational Assistants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($59,975)</a:t>
                      </a:r>
                      <a:endParaRPr lang="en-CA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124">
                <a:tc>
                  <a:txBody>
                    <a:bodyPr/>
                    <a:lstStyle/>
                    <a:p>
                      <a:pPr algn="just" fontAlgn="b"/>
                      <a:r>
                        <a:rPr lang="en-CA" sz="1500" b="0" i="0" u="none" strike="noStrike" dirty="0" smtClean="0">
                          <a:effectLst/>
                          <a:latin typeface="Franklin Gothic Medium" panose="020B0603020102020204" pitchFamily="34" charset="0"/>
                        </a:rPr>
                        <a:t>Other Budgetary</a:t>
                      </a:r>
                      <a:r>
                        <a:rPr lang="en-CA" sz="1500" b="0" i="0" u="none" strike="noStrike" baseline="0" dirty="0" smtClean="0">
                          <a:effectLst/>
                          <a:latin typeface="Franklin Gothic Medium" panose="020B0603020102020204" pitchFamily="34" charset="0"/>
                        </a:rPr>
                        <a:t> Considerations</a:t>
                      </a:r>
                      <a:endParaRPr lang="en-CA" sz="15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$273,969</a:t>
                      </a:r>
                      <a:endParaRPr lang="en-CA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104">
                <a:tc>
                  <a:txBody>
                    <a:bodyPr/>
                    <a:lstStyle/>
                    <a:p>
                      <a:pPr algn="just" fontAlgn="b"/>
                      <a:r>
                        <a:rPr lang="en-CA" sz="1500" b="1" u="none" strike="noStrike" dirty="0">
                          <a:effectLst/>
                        </a:rPr>
                        <a:t>Total Expenditure Requirements-Base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b="1" u="none" strike="noStrike" dirty="0">
                          <a:effectLst/>
                        </a:rPr>
                        <a:t>$</a:t>
                      </a:r>
                      <a:r>
                        <a:rPr lang="en-CA" sz="1500" b="1" u="none" strike="noStrike" dirty="0" smtClean="0">
                          <a:effectLst/>
                        </a:rPr>
                        <a:t>14,249,347</a:t>
                      </a:r>
                      <a:endParaRPr lang="en-CA" sz="1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686379"/>
      </p:ext>
    </p:extLst>
  </p:cSld>
  <p:clrMapOvr>
    <a:masterClrMapping/>
  </p:clrMapOvr>
  <p:transition advClick="0" advTm="15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accent1"/>
                </a:solidFill>
              </a:rPr>
              <a:t>2021-2022 Budget Impact</a:t>
            </a:r>
            <a:endParaRPr lang="en-029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05740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Increase to Special Requirement 	    	     	$152,415</a:t>
            </a:r>
          </a:p>
          <a:p>
            <a:endParaRPr lang="en-CA" dirty="0"/>
          </a:p>
          <a:p>
            <a:r>
              <a:rPr lang="en-CA" dirty="0" smtClean="0"/>
              <a:t>PTOG (Property Tax Offset Grant)		          </a:t>
            </a:r>
            <a:r>
              <a:rPr lang="en-CA" dirty="0" smtClean="0">
                <a:solidFill>
                  <a:srgbClr val="FF0000"/>
                </a:solidFill>
              </a:rPr>
              <a:t>($150,634)</a:t>
            </a:r>
          </a:p>
          <a:p>
            <a:endParaRPr lang="en-CA" dirty="0"/>
          </a:p>
          <a:p>
            <a:r>
              <a:rPr lang="en-CA" dirty="0" smtClean="0"/>
              <a:t>Decrease to Mil Rate (11.46 to 11.35	)		 </a:t>
            </a:r>
            <a:r>
              <a:rPr lang="en-CA" dirty="0"/>
              <a:t> </a:t>
            </a:r>
            <a:r>
              <a:rPr lang="en-CA" dirty="0" smtClean="0"/>
              <a:t>   </a:t>
            </a:r>
            <a:r>
              <a:rPr lang="en-CA" dirty="0" smtClean="0">
                <a:solidFill>
                  <a:srgbClr val="FF0000"/>
                </a:solidFill>
              </a:rPr>
              <a:t>(.11)</a:t>
            </a:r>
          </a:p>
          <a:p>
            <a:endParaRPr lang="en-CA" dirty="0"/>
          </a:p>
          <a:p>
            <a:r>
              <a:rPr lang="en-CA" dirty="0" smtClean="0"/>
              <a:t>%  change to Mil Rate					 </a:t>
            </a:r>
            <a:r>
              <a:rPr lang="en-CA" dirty="0" smtClean="0">
                <a:solidFill>
                  <a:srgbClr val="FF0000"/>
                </a:solidFill>
              </a:rPr>
              <a:t>(0.94%)</a:t>
            </a:r>
          </a:p>
          <a:p>
            <a:endParaRPr lang="en-CA" dirty="0"/>
          </a:p>
          <a:p>
            <a:r>
              <a:rPr lang="en-CA" dirty="0" smtClean="0"/>
              <a:t>% change to Special Levy				 0.00%</a:t>
            </a:r>
          </a:p>
          <a:p>
            <a:endParaRPr lang="en-CA" dirty="0"/>
          </a:p>
          <a:p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val="3271453347"/>
      </p:ext>
    </p:extLst>
  </p:cSld>
  <p:clrMapOvr>
    <a:masterClrMapping/>
  </p:clrMapOvr>
  <p:transition advClick="0" advTm="15000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CA" sz="2400" b="1" dirty="0" smtClean="0">
                <a:solidFill>
                  <a:schemeClr val="accent1"/>
                </a:solidFill>
              </a:rPr>
              <a:t>Mil rate differentials region#1</a:t>
            </a:r>
            <a:endParaRPr lang="en-029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302706"/>
              </p:ext>
            </p:extLst>
          </p:nvPr>
        </p:nvGraphicFramePr>
        <p:xfrm>
          <a:off x="1295401" y="838197"/>
          <a:ext cx="6450697" cy="5923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607">
                  <a:extLst>
                    <a:ext uri="{9D8B030D-6E8A-4147-A177-3AD203B41FA5}">
                      <a16:colId xmlns:a16="http://schemas.microsoft.com/office/drawing/2014/main" val="3869398918"/>
                    </a:ext>
                  </a:extLst>
                </a:gridCol>
                <a:gridCol w="681873">
                  <a:extLst>
                    <a:ext uri="{9D8B030D-6E8A-4147-A177-3AD203B41FA5}">
                      <a16:colId xmlns:a16="http://schemas.microsoft.com/office/drawing/2014/main" val="468140843"/>
                    </a:ext>
                  </a:extLst>
                </a:gridCol>
                <a:gridCol w="550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4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9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3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95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63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523">
                <a:tc>
                  <a:txBody>
                    <a:bodyPr/>
                    <a:lstStyle/>
                    <a:p>
                      <a:pPr algn="l" fontAlgn="b"/>
                      <a:r>
                        <a:rPr lang="en-029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Turtle Mountain School Division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029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029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029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029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029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029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92">
                <a:tc>
                  <a:txBody>
                    <a:bodyPr/>
                    <a:lstStyle/>
                    <a:p>
                      <a:pPr algn="l" fontAlgn="b"/>
                      <a:r>
                        <a:rPr lang="en-029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en-029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029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mil rate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029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029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029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029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029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029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838">
                <a:tc>
                  <a:txBody>
                    <a:bodyPr/>
                    <a:lstStyle/>
                    <a:p>
                      <a:pPr algn="l" fontAlgn="b"/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50"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School Divisions Region #1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FTE Enrolment 2020-2021</a:t>
                      </a:r>
                      <a:endParaRPr lang="en-029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2020-2021</a:t>
                      </a:r>
                    </a:p>
                    <a:p>
                      <a:pPr algn="l" fontAlgn="b"/>
                      <a:endParaRPr lang="en-029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2019-2020</a:t>
                      </a:r>
                    </a:p>
                    <a:p>
                      <a:pPr algn="l" fontAlgn="b"/>
                      <a:endParaRPr lang="en-029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2018-2019</a:t>
                      </a:r>
                    </a:p>
                    <a:p>
                      <a:pPr algn="l" fontAlgn="b"/>
                      <a:endParaRPr lang="en-029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2017-2018</a:t>
                      </a:r>
                    </a:p>
                    <a:p>
                      <a:pPr algn="l" fontAlgn="b"/>
                      <a:endParaRPr lang="en-029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2016-2017</a:t>
                      </a:r>
                    </a:p>
                    <a:p>
                      <a:pPr algn="l" fontAlgn="b"/>
                      <a:endParaRPr lang="en-029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92"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Turtle Mountain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1005.00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11.5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11.8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11.7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12.00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11.52 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892"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>
                          <a:effectLst/>
                          <a:latin typeface="Arial"/>
                        </a:rPr>
                        <a:t>Beautiful Plains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1994.50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11.3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11.5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11.3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11.90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11.45 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892"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>
                          <a:effectLst/>
                          <a:latin typeface="Arial"/>
                        </a:rPr>
                        <a:t>Rolling River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1745.50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11.4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11.5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11.4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12.00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11.30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892"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Fort la </a:t>
                      </a:r>
                      <a:r>
                        <a:rPr lang="en-029" sz="900" b="0" i="0" u="none" strike="noStrike" dirty="0" err="1">
                          <a:effectLst/>
                          <a:latin typeface="Arial"/>
                        </a:rPr>
                        <a:t>Bosse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1446.00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7.3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7.7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7.7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7.90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7.77 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892"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Mountain</a:t>
                      </a:r>
                      <a:r>
                        <a:rPr lang="en-029" sz="900" b="0" i="0" u="none" strike="noStrike" baseline="0" dirty="0" smtClean="0">
                          <a:effectLst/>
                          <a:latin typeface="Arial"/>
                        </a:rPr>
                        <a:t> View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3083.00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14.7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15.6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15.3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15.70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15.00 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892"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>
                          <a:effectLst/>
                          <a:latin typeface="Arial"/>
                        </a:rPr>
                        <a:t>Pine Creek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1046.50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12.8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13.9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13.7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14.80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13.80 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892"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Park West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2019.00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9.9</a:t>
                      </a:r>
                      <a:endParaRPr lang="en-029" sz="9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10.5</a:t>
                      </a:r>
                      <a:endParaRPr lang="en-029" sz="9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10.4</a:t>
                      </a:r>
                      <a:endParaRPr lang="en-029" sz="9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11.30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10.60 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892"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Southwest Horizon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1490.6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10.1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10.5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10.4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10.60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10.00 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892"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Brandon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8741.50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14.7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15.0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15.0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14.90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14.50 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892"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>
                          <a:effectLst/>
                          <a:latin typeface="Arial"/>
                        </a:rPr>
                        <a:t>Kelsey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1434.50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15.0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17.3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17.5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17.30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17.30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7892"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>
                          <a:effectLst/>
                          <a:latin typeface="Arial"/>
                        </a:rPr>
                        <a:t>Flin Flin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948.00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24.1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21.4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21.4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20.70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19.73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7892"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>
                          <a:effectLst/>
                          <a:latin typeface="Arial"/>
                        </a:rPr>
                        <a:t>Mystery Lake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3006.00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20.8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18.5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18.6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18.60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18.55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7892"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>
                          <a:effectLst/>
                          <a:latin typeface="Arial"/>
                        </a:rPr>
                        <a:t>Swan Valley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1368.50 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12.9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13.8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13.7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14.00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16.67 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892"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>
                          <a:effectLst/>
                          <a:latin typeface="Arial"/>
                        </a:rPr>
                        <a:t>Prairie Spirit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2065.20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9.2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9.8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9.6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10.80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10.60 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7892"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>
                          <a:effectLst/>
                          <a:latin typeface="Arial"/>
                        </a:rPr>
                        <a:t>Turtle River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693.50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14.5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15.3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15.2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smtClean="0">
                          <a:effectLst/>
                          <a:latin typeface="Arial"/>
                        </a:rPr>
                        <a:t>16.40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en-029" sz="900" b="0" i="0" u="none" strike="noStrike" dirty="0" smtClean="0">
                          <a:effectLst/>
                          <a:latin typeface="Arial"/>
                        </a:rPr>
                        <a:t>15.94 </a:t>
                      </a:r>
                      <a:endParaRPr lang="en-029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7892"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Provincial Average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</a:t>
                      </a:r>
                      <a:endParaRPr lang="en-029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13.8</a:t>
                      </a:r>
                      <a:endParaRPr lang="en-029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13.6</a:t>
                      </a:r>
                      <a:endParaRPr lang="en-029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13.80</a:t>
                      </a:r>
                      <a:endParaRPr lang="en-029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029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</a:t>
                      </a:r>
                      <a:r>
                        <a:rPr lang="en-029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13.20 </a:t>
                      </a:r>
                      <a:endParaRPr lang="en-029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029" dirty="0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891071"/>
      </p:ext>
    </p:extLst>
  </p:cSld>
  <p:clrMapOvr>
    <a:masterClrMapping/>
  </p:clrMapOvr>
  <p:transition advClick="0" advTm="15000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Teacher Staffing </a:t>
            </a:r>
            <a:r>
              <a:rPr lang="en-US" b="1" dirty="0" smtClean="0">
                <a:solidFill>
                  <a:schemeClr val="accent1"/>
                </a:solidFill>
              </a:rPr>
              <a:t>Ratios 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sz="2400" b="1" dirty="0" smtClean="0">
                <a:solidFill>
                  <a:schemeClr val="accent1"/>
                </a:solidFill>
              </a:rPr>
              <a:t>remains the same as last year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81955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905000"/>
            <a:ext cx="7772400" cy="4648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1800" dirty="0"/>
              <a:t>Large Schools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1800" dirty="0"/>
              <a:t>K-4 FTE		</a:t>
            </a:r>
            <a:r>
              <a:rPr lang="en-US" sz="1800" dirty="0" smtClean="0"/>
              <a:t>	17.75 </a:t>
            </a:r>
            <a:r>
              <a:rPr lang="en-US" sz="1800" dirty="0"/>
              <a:t>to 1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1800" dirty="0"/>
              <a:t>5-8			</a:t>
            </a:r>
            <a:r>
              <a:rPr lang="en-US" sz="1800" dirty="0" smtClean="0"/>
              <a:t>	18.75 </a:t>
            </a:r>
            <a:r>
              <a:rPr lang="en-US" sz="1800" dirty="0"/>
              <a:t>to 1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1800" dirty="0"/>
              <a:t>9-12			</a:t>
            </a:r>
            <a:r>
              <a:rPr lang="en-US" sz="1800" dirty="0" smtClean="0"/>
              <a:t>	20.25 </a:t>
            </a:r>
            <a:r>
              <a:rPr lang="en-US" sz="1800" dirty="0"/>
              <a:t>to </a:t>
            </a:r>
            <a:r>
              <a:rPr lang="en-US" sz="1800" dirty="0" smtClean="0"/>
              <a:t>1</a:t>
            </a:r>
            <a:endParaRPr lang="en-US" sz="18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1800" dirty="0"/>
              <a:t>Small Schools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1800" dirty="0"/>
              <a:t>K-4 FTE		</a:t>
            </a:r>
            <a:r>
              <a:rPr lang="en-US" sz="1800" dirty="0" smtClean="0"/>
              <a:t>	15.75 </a:t>
            </a:r>
            <a:r>
              <a:rPr lang="en-US" sz="1800" dirty="0"/>
              <a:t>to 1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1800" dirty="0"/>
              <a:t>5-8			</a:t>
            </a:r>
            <a:r>
              <a:rPr lang="en-US" sz="1800" dirty="0" smtClean="0"/>
              <a:t>	16.75 </a:t>
            </a:r>
            <a:r>
              <a:rPr lang="en-US" sz="1800" dirty="0"/>
              <a:t>to 1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1800" dirty="0"/>
              <a:t>9-12			</a:t>
            </a:r>
            <a:r>
              <a:rPr lang="en-US" sz="1800" dirty="0" smtClean="0"/>
              <a:t>	19.25 to 1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endParaRPr lang="en-US" sz="18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1800" dirty="0"/>
              <a:t>Small </a:t>
            </a:r>
            <a:r>
              <a:rPr lang="en-US" sz="1800" dirty="0" smtClean="0"/>
              <a:t>Schools - </a:t>
            </a:r>
            <a:endParaRPr lang="en-US" sz="1800" dirty="0"/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1800" dirty="0"/>
              <a:t>K-4 FTE		</a:t>
            </a:r>
            <a:r>
              <a:rPr lang="en-US" sz="1800" dirty="0" smtClean="0"/>
              <a:t>	15.75 </a:t>
            </a:r>
            <a:r>
              <a:rPr lang="en-US" sz="1800" dirty="0"/>
              <a:t>to 1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1800" dirty="0"/>
              <a:t>5-8			</a:t>
            </a:r>
            <a:r>
              <a:rPr lang="en-US" sz="1800" dirty="0" smtClean="0"/>
              <a:t>	16.75 </a:t>
            </a:r>
            <a:r>
              <a:rPr lang="en-US" sz="1800" dirty="0"/>
              <a:t>to 1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1800" dirty="0"/>
              <a:t>9-12			</a:t>
            </a:r>
            <a:r>
              <a:rPr lang="en-US" sz="1800" dirty="0" smtClean="0"/>
              <a:t>	19.25 </a:t>
            </a:r>
            <a:r>
              <a:rPr lang="en-US" sz="1800" dirty="0"/>
              <a:t>to 1</a:t>
            </a:r>
          </a:p>
          <a:p>
            <a:pPr marL="585216" lvl="1" indent="0">
              <a:lnSpc>
                <a:spcPct val="90000"/>
              </a:lnSpc>
              <a:buClr>
                <a:schemeClr val="tx1"/>
              </a:buClr>
              <a:buNone/>
            </a:pPr>
            <a:endParaRPr lang="en-US" sz="18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195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195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195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19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81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81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1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81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81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1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1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81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81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81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81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81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1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81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81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81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81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81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81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81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41116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>
            <a:no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Specialized Teaching Staff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024001"/>
              </p:ext>
            </p:extLst>
          </p:nvPr>
        </p:nvGraphicFramePr>
        <p:xfrm>
          <a:off x="960120" y="1600200"/>
          <a:ext cx="8153400" cy="434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8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386">
                <a:tc>
                  <a:txBody>
                    <a:bodyPr/>
                    <a:lstStyle/>
                    <a:p>
                      <a:r>
                        <a:rPr lang="en-CA" dirty="0" smtClean="0"/>
                        <a:t>Position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F.T.E.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322"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Administration (including small</a:t>
                      </a:r>
                      <a:r>
                        <a:rPr lang="en-CA" sz="1200" baseline="0" dirty="0" smtClean="0"/>
                        <a:t> schools)</a:t>
                      </a:r>
                      <a:endParaRPr lang="en-CA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900" dirty="0" smtClean="0"/>
                        <a:t>3.41</a:t>
                      </a:r>
                      <a:endParaRPr lang="en-CA" sz="9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3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/>
                        <a:t>Band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900" dirty="0" smtClean="0"/>
                        <a:t>1.25</a:t>
                      </a:r>
                      <a:endParaRPr lang="en-CA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3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/>
                        <a:t>Resource Teachers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900" dirty="0" smtClean="0"/>
                        <a:t>5.70</a:t>
                      </a:r>
                      <a:endParaRPr lang="en-CA" sz="9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3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/>
                        <a:t>Social</a:t>
                      </a:r>
                      <a:r>
                        <a:rPr lang="en-CA" sz="1200" baseline="0" dirty="0" smtClean="0"/>
                        <a:t> Worker</a:t>
                      </a:r>
                      <a:endParaRPr lang="en-CA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900" dirty="0" smtClean="0"/>
                        <a:t>1.00</a:t>
                      </a:r>
                      <a:endParaRPr lang="en-CA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322"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Early</a:t>
                      </a:r>
                      <a:r>
                        <a:rPr lang="en-CA" sz="1200" baseline="0" dirty="0" smtClean="0"/>
                        <a:t> Years Enhancement Grant (20K3)</a:t>
                      </a:r>
                      <a:endParaRPr lang="en-CA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900" dirty="0" smtClean="0"/>
                        <a:t>1.30</a:t>
                      </a:r>
                      <a:endParaRPr lang="en-CA" sz="9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322"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Reading Recovery</a:t>
                      </a:r>
                      <a:r>
                        <a:rPr lang="en-CA" sz="1200" baseline="0" dirty="0" smtClean="0"/>
                        <a:t> Teachers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900" dirty="0" smtClean="0"/>
                        <a:t>1.00</a:t>
                      </a:r>
                      <a:endParaRPr lang="en-CA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322"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Career </a:t>
                      </a:r>
                      <a:r>
                        <a:rPr lang="en-CA" sz="12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Development/Apprenticeship </a:t>
                      </a:r>
                      <a:r>
                        <a:rPr lang="en-CA" sz="1200" baseline="0" dirty="0" smtClean="0"/>
                        <a:t>Teachers</a:t>
                      </a:r>
                      <a:endParaRPr lang="en-CA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900" dirty="0" smtClean="0"/>
                        <a:t>1.0250</a:t>
                      </a:r>
                      <a:endParaRPr lang="en-CA" sz="9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3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/>
                        <a:t>Guidance Counsellors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900" dirty="0" smtClean="0"/>
                        <a:t>2.50</a:t>
                      </a:r>
                      <a:endParaRPr lang="en-CA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322"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Speech</a:t>
                      </a:r>
                      <a:r>
                        <a:rPr lang="en-CA" sz="1200" baseline="0" dirty="0" smtClean="0"/>
                        <a:t> Language Pathologists </a:t>
                      </a:r>
                      <a:endParaRPr lang="en-CA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900" dirty="0" smtClean="0"/>
                        <a:t>2.00</a:t>
                      </a:r>
                      <a:endParaRPr lang="en-CA" sz="9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322"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Psychologist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900" dirty="0" smtClean="0"/>
                        <a:t>1.00</a:t>
                      </a:r>
                      <a:endParaRPr lang="en-CA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322"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Literacy and Numeracy Teachers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900" dirty="0" smtClean="0"/>
                        <a:t>1.2750</a:t>
                      </a:r>
                      <a:endParaRPr lang="en-CA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436"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Information</a:t>
                      </a:r>
                      <a:r>
                        <a:rPr lang="en-CA" sz="1200" baseline="0" dirty="0" smtClean="0"/>
                        <a:t> Tech Leaders</a:t>
                      </a:r>
                      <a:endParaRPr lang="en-CA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900" dirty="0" smtClean="0"/>
                        <a:t>1.50</a:t>
                      </a:r>
                      <a:endParaRPr lang="en-CA" sz="9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436">
                <a:tc>
                  <a:txBody>
                    <a:bodyPr/>
                    <a:lstStyle/>
                    <a:p>
                      <a:r>
                        <a:rPr lang="en-CA" sz="1800" b="1" dirty="0" smtClean="0"/>
                        <a:t>Grand</a:t>
                      </a:r>
                      <a:r>
                        <a:rPr lang="en-CA" sz="1800" b="1" baseline="0" dirty="0" smtClean="0"/>
                        <a:t> Total</a:t>
                      </a:r>
                      <a:endParaRPr lang="en-CA" sz="18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b="1" dirty="0" smtClean="0"/>
                        <a:t>22.96</a:t>
                      </a:r>
                      <a:endParaRPr lang="en-CA" sz="18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90445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solidFill>
                  <a:schemeClr val="accent1"/>
                </a:solidFill>
              </a:rPr>
              <a:t>Snapshot “Frame” </a:t>
            </a:r>
            <a:r>
              <a:rPr lang="en-US" sz="2700" b="1" dirty="0">
                <a:solidFill>
                  <a:schemeClr val="accent1"/>
                </a:solidFill>
              </a:rPr>
              <a:t>Actual </a:t>
            </a:r>
            <a:r>
              <a:rPr lang="en-US" sz="2700" b="1" dirty="0" smtClean="0">
                <a:solidFill>
                  <a:schemeClr val="accent1"/>
                </a:solidFill>
              </a:rPr>
              <a:t>2019-2020</a:t>
            </a:r>
            <a:endParaRPr lang="en-US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4">
            <a:hlinkClick r:id="" action="ppaction://ole?verb=0"/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306807173"/>
              </p:ext>
            </p:extLst>
          </p:nvPr>
        </p:nvGraphicFramePr>
        <p:xfrm>
          <a:off x="1219200" y="1600200"/>
          <a:ext cx="46482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752555"/>
              </p:ext>
            </p:extLst>
          </p:nvPr>
        </p:nvGraphicFramePr>
        <p:xfrm>
          <a:off x="3352800" y="4267200"/>
          <a:ext cx="54864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advClick="0" advTm="15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5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0426" y="228600"/>
            <a:ext cx="7704667" cy="1066801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Budget </a:t>
            </a:r>
            <a:r>
              <a:rPr lang="en-US" b="1" dirty="0" smtClean="0">
                <a:solidFill>
                  <a:schemeClr val="accent1"/>
                </a:solidFill>
              </a:rPr>
              <a:t>Considerations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567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686801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Limited </a:t>
            </a:r>
            <a:r>
              <a:rPr lang="en-US" b="1" dirty="0"/>
              <a:t>Provincial Funding </a:t>
            </a:r>
            <a:r>
              <a:rPr lang="en-US" b="1" dirty="0" smtClean="0"/>
              <a:t>/</a:t>
            </a:r>
            <a:r>
              <a:rPr lang="en-US" b="1" dirty="0" smtClean="0">
                <a:solidFill>
                  <a:srgbClr val="FF0000"/>
                </a:solidFill>
              </a:rPr>
              <a:t>2% funding reduction along with  no increase to the special levy. </a:t>
            </a:r>
            <a:endParaRPr lang="en-US" b="1" dirty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Sustain existing </a:t>
            </a:r>
            <a:r>
              <a:rPr lang="en-US" b="1" dirty="0"/>
              <a:t>Division </a:t>
            </a:r>
            <a:r>
              <a:rPr lang="en-US" b="1" dirty="0" smtClean="0"/>
              <a:t>Programs to meet the needs of our students</a:t>
            </a:r>
            <a:endParaRPr lang="en-US" b="1" dirty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Tax Implications/Constraints</a:t>
            </a:r>
            <a:endParaRPr lang="en-US" b="1" dirty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New Provincial Initiatives with little or no funding to support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Use of 2020-2021 surplus to balance budget</a:t>
            </a:r>
          </a:p>
          <a:p>
            <a:pPr marL="0" indent="0">
              <a:buNone/>
            </a:pPr>
            <a:endParaRPr lang="en-US" b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"/>
            <a:ext cx="7772400" cy="1143000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chemeClr val="accent1"/>
                </a:solidFill>
              </a:rPr>
              <a:t>How Do We </a:t>
            </a:r>
            <a:r>
              <a:rPr lang="en-US" sz="3100" b="1" dirty="0" smtClean="0">
                <a:solidFill>
                  <a:schemeClr val="accent1"/>
                </a:solidFill>
              </a:rPr>
              <a:t>Compare </a:t>
            </a:r>
            <a:r>
              <a:rPr lang="en-US" sz="3100" b="1" dirty="0">
                <a:solidFill>
                  <a:schemeClr val="accent1"/>
                </a:solidFill>
              </a:rPr>
              <a:t>in</a:t>
            </a:r>
            <a:r>
              <a:rPr lang="en-US" sz="3100" b="1" dirty="0" smtClean="0">
                <a:solidFill>
                  <a:schemeClr val="accent1"/>
                </a:solidFill>
              </a:rPr>
              <a:t> Region #1?</a:t>
            </a:r>
            <a:r>
              <a:rPr lang="en-US" sz="3100" b="1" dirty="0">
                <a:solidFill>
                  <a:schemeClr val="accent1"/>
                </a:solidFill>
              </a:rPr>
              <a:t/>
            </a:r>
            <a:br>
              <a:rPr lang="en-US" sz="3100" b="1" dirty="0">
                <a:solidFill>
                  <a:schemeClr val="accent1"/>
                </a:solidFill>
              </a:rPr>
            </a:br>
            <a:r>
              <a:rPr lang="en-US" sz="2000" b="1" dirty="0" smtClean="0">
                <a:solidFill>
                  <a:schemeClr val="accent1"/>
                </a:solidFill>
              </a:rPr>
              <a:t>2020-2021 </a:t>
            </a:r>
            <a:r>
              <a:rPr lang="en-US" sz="2000" b="1" dirty="0">
                <a:solidFill>
                  <a:schemeClr val="accent1"/>
                </a:solidFill>
              </a:rPr>
              <a:t>FRAME Budget</a:t>
            </a:r>
            <a:endParaRPr lang="en-CA" b="1" dirty="0">
              <a:solidFill>
                <a:schemeClr val="accent1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369504"/>
              </p:ext>
            </p:extLst>
          </p:nvPr>
        </p:nvGraphicFramePr>
        <p:xfrm>
          <a:off x="1371600" y="1146048"/>
          <a:ext cx="7543800" cy="5525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9449">
                <a:tc>
                  <a:txBody>
                    <a:bodyPr/>
                    <a:lstStyle/>
                    <a:p>
                      <a:r>
                        <a:rPr lang="en-CA" dirty="0" smtClean="0"/>
                        <a:t>Division</a:t>
                      </a:r>
                      <a:endParaRPr lang="en-CA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Expenses</a:t>
                      </a:r>
                      <a:r>
                        <a:rPr lang="en-CA" baseline="0" dirty="0" smtClean="0"/>
                        <a:t> /per Pupil</a:t>
                      </a:r>
                      <a:endParaRPr lang="en-CA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Pupil/Educator Ratio</a:t>
                      </a:r>
                      <a:endParaRPr lang="en-CA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Mil Rate</a:t>
                      </a:r>
                      <a:endParaRPr lang="en-CA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Assessment per resident pupil</a:t>
                      </a:r>
                      <a:endParaRPr lang="en-CA" dirty="0"/>
                    </a:p>
                  </a:txBody>
                  <a:tcPr marL="85603" marR="856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8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Beautiful</a:t>
                      </a:r>
                      <a:r>
                        <a:rPr lang="en-CA" b="1" baseline="0" dirty="0" smtClean="0"/>
                        <a:t> Plains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/>
                        <a:t>11,543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13.8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11.5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442,092</a:t>
                      </a:r>
                      <a:endParaRPr lang="en-CA" b="1" dirty="0"/>
                    </a:p>
                  </a:txBody>
                  <a:tcPr marL="85603" marR="856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78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Brandon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/>
                        <a:t>12,146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12.8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15.0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376,633</a:t>
                      </a:r>
                      <a:endParaRPr lang="en-CA" b="1" dirty="0"/>
                    </a:p>
                  </a:txBody>
                  <a:tcPr marL="85603" marR="856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78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Fort la Bosse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/>
                        <a:t>12,836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13.1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7.7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911,863</a:t>
                      </a:r>
                      <a:endParaRPr lang="en-CA" b="1" dirty="0"/>
                    </a:p>
                  </a:txBody>
                  <a:tcPr marL="85603" marR="856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78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Mountain View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/>
                        <a:t>13,726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13.0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15.6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384,710</a:t>
                      </a:r>
                      <a:endParaRPr lang="en-CA" b="1" dirty="0"/>
                    </a:p>
                  </a:txBody>
                  <a:tcPr marL="85603" marR="856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78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Park West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/>
                        <a:t>14,194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11.7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10.5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624,146</a:t>
                      </a:r>
                      <a:endParaRPr lang="en-CA" b="1" dirty="0"/>
                    </a:p>
                  </a:txBody>
                  <a:tcPr marL="85603" marR="856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78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Rolling River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/>
                        <a:t>14,046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12.7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11.5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648,089</a:t>
                      </a:r>
                      <a:endParaRPr lang="en-CA" b="1" dirty="0"/>
                    </a:p>
                  </a:txBody>
                  <a:tcPr marL="85603" marR="8560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7614">
                <a:tc>
                  <a:txBody>
                    <a:bodyPr/>
                    <a:lstStyle/>
                    <a:p>
                      <a:r>
                        <a:rPr lang="en-CA" b="1" dirty="0" smtClean="0"/>
                        <a:t>Southwest Horizon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/>
                        <a:t>15,451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11.7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10.5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827,723</a:t>
                      </a:r>
                      <a:endParaRPr lang="en-CA" b="1" dirty="0"/>
                    </a:p>
                  </a:txBody>
                  <a:tcPr marL="85603" marR="8560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78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Swan Valley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/>
                        <a:t>15,411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12.3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13.8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428,070</a:t>
                      </a:r>
                      <a:endParaRPr lang="en-CA" b="1" dirty="0"/>
                    </a:p>
                  </a:txBody>
                  <a:tcPr marL="85603" marR="8560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78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FF0000"/>
                          </a:solidFill>
                        </a:rPr>
                        <a:t>Turtle</a:t>
                      </a:r>
                      <a:r>
                        <a:rPr lang="en-CA" b="1" baseline="0" dirty="0" smtClean="0">
                          <a:solidFill>
                            <a:srgbClr val="FF0000"/>
                          </a:solidFill>
                        </a:rPr>
                        <a:t> Mountain</a:t>
                      </a:r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solidFill>
                            <a:srgbClr val="FF0000"/>
                          </a:solidFill>
                        </a:rPr>
                        <a:t>13,729</a:t>
                      </a:r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FF0000"/>
                          </a:solidFill>
                        </a:rPr>
                        <a:t>12.5</a:t>
                      </a:r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FF0000"/>
                          </a:solidFill>
                        </a:rPr>
                        <a:t>11.8</a:t>
                      </a:r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FF0000"/>
                          </a:solidFill>
                        </a:rPr>
                        <a:t>636,721</a:t>
                      </a:r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marL="85603" marR="8560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78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Prairie Spirit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/>
                        <a:t>14,087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12.4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9.8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681,966</a:t>
                      </a:r>
                      <a:endParaRPr lang="en-CA" b="1" dirty="0"/>
                    </a:p>
                  </a:txBody>
                  <a:tcPr marL="85603" marR="85603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78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r"/>
                      <a:endParaRPr lang="en-CA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85603" marR="85603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78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Provincial Average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/>
                        <a:t>13,374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13.1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13.8</a:t>
                      </a:r>
                      <a:endParaRPr lang="en-CA" b="1" dirty="0"/>
                    </a:p>
                  </a:txBody>
                  <a:tcPr marL="85603" marR="85603"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455,854</a:t>
                      </a:r>
                    </a:p>
                  </a:txBody>
                  <a:tcPr marL="85603" marR="85603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04667" cy="1142999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>
            <a:norm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The </a:t>
            </a:r>
            <a:r>
              <a:rPr lang="en-US" sz="3200" b="1" dirty="0" smtClean="0">
                <a:solidFill>
                  <a:schemeClr val="accent1"/>
                </a:solidFill>
              </a:rPr>
              <a:t>40/60 Budget split on Municipal Taxes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82496"/>
            <a:ext cx="8407893" cy="440740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</a:rPr>
              <a:t>Taxes are on a Calendar </a:t>
            </a:r>
            <a:r>
              <a:rPr lang="en-US" sz="2800" b="1" dirty="0" smtClean="0">
                <a:solidFill>
                  <a:schemeClr val="accent1"/>
                </a:solidFill>
              </a:rPr>
              <a:t>Year</a:t>
            </a:r>
          </a:p>
          <a:p>
            <a:pPr marL="137160" indent="0">
              <a:buNone/>
            </a:pPr>
            <a:endParaRPr lang="en-US" sz="2800" b="1" dirty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</a:rPr>
              <a:t>Our Revenue is on a Fiscal Year </a:t>
            </a:r>
            <a:r>
              <a:rPr lang="en-US" sz="2800" b="1" dirty="0" smtClean="0">
                <a:solidFill>
                  <a:schemeClr val="accent1"/>
                </a:solidFill>
              </a:rPr>
              <a:t>July-June</a:t>
            </a:r>
          </a:p>
          <a:p>
            <a:pPr marL="137160" indent="0">
              <a:buNone/>
            </a:pPr>
            <a:endParaRPr lang="en-US" sz="2800" b="1" dirty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</a:rPr>
              <a:t>Revenue is split 40% in 1</a:t>
            </a:r>
            <a:r>
              <a:rPr lang="en-US" sz="2800" b="1" baseline="30000" dirty="0">
                <a:solidFill>
                  <a:schemeClr val="accent1"/>
                </a:solidFill>
              </a:rPr>
              <a:t>st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b="1" dirty="0" smtClean="0">
                <a:solidFill>
                  <a:schemeClr val="accent1"/>
                </a:solidFill>
              </a:rPr>
              <a:t>Year and the remaining 60% in the next year</a:t>
            </a:r>
          </a:p>
          <a:p>
            <a:pPr marL="137160" indent="0">
              <a:buNone/>
            </a:pPr>
            <a:endParaRPr lang="en-US" sz="2800" b="1" dirty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</a:rPr>
              <a:t>Any changes will impact both the current year’s taxes and next year’s taxes.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46468" name="Rectangle 4"/>
          <p:cNvSpPr>
            <a:spLocks noChangeArrowheads="1"/>
          </p:cNvSpPr>
          <p:nvPr/>
        </p:nvSpPr>
        <p:spPr bwMode="auto">
          <a:xfrm>
            <a:off x="2362200" y="1905000"/>
            <a:ext cx="67818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ctr" eaLnBrk="0" hangingPunct="0">
              <a:spcBef>
                <a:spcPct val="20000"/>
              </a:spcBef>
            </a:pPr>
            <a:endParaRPr lang="en-CA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68362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solidFill>
                  <a:schemeClr val="accent1"/>
                </a:solidFill>
              </a:rPr>
              <a:t>Mission Statement</a:t>
            </a:r>
            <a:endParaRPr lang="en-CA" sz="3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382" y="1845596"/>
            <a:ext cx="8242570" cy="388620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CA" sz="2800" dirty="0">
                <a:ln w="18415" cmpd="sng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students are the focus of all our efforts. The Division strives to provide an education that prepares individuals for a meaningful life in a changing world.  We promote a learning environment that begins in the home, continues in the school and is supported by the community.”</a:t>
            </a:r>
          </a:p>
          <a:p>
            <a:pPr marL="13716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" indent="0">
              <a:buNone/>
            </a:pPr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490079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7160" indent="0" algn="ctr">
              <a:buNone/>
            </a:pPr>
            <a:r>
              <a:rPr lang="en-CA" i="1" dirty="0" smtClean="0">
                <a:ln w="18415" cmpd="sng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</a:rPr>
              <a:t>Our Vision:  Empowering </a:t>
            </a:r>
            <a:r>
              <a:rPr lang="en-CA" i="1" dirty="0">
                <a:ln w="18415" cmpd="sng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</a:rPr>
              <a:t>all students to succeed</a:t>
            </a:r>
          </a:p>
        </p:txBody>
      </p:sp>
    </p:spTree>
    <p:extLst>
      <p:ext uri="{BB962C8B-B14F-4D97-AF65-F5344CB8AC3E}">
        <p14:creationId xmlns:p14="http://schemas.microsoft.com/office/powerpoint/2010/main" val="74107441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8" name="WordArt 4"/>
          <p:cNvSpPr>
            <a:spLocks noChangeArrowheads="1" noChangeShapeType="1" noTextEdit="1"/>
          </p:cNvSpPr>
          <p:nvPr/>
        </p:nvSpPr>
        <p:spPr bwMode="auto">
          <a:xfrm>
            <a:off x="1524000" y="2667000"/>
            <a:ext cx="6248400" cy="2133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CA" sz="3600" kern="10" dirty="0" smtClean="0">
                <a:ln w="12700">
                  <a:solidFill>
                    <a:srgbClr val="B2B2B2"/>
                  </a:solidFill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Questions?</a:t>
            </a:r>
            <a:endParaRPr lang="en-CA" sz="3600" kern="10" dirty="0">
              <a:ln w="12700">
                <a:solidFill>
                  <a:srgbClr val="B2B2B2"/>
                </a:solidFill>
                <a:round/>
                <a:headEnd type="none" w="sm" len="sm"/>
                <a:tailEnd type="none" w="sm" len="sm"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  <a:p>
            <a:pPr algn="ctr"/>
            <a:endParaRPr lang="en-CA" sz="3600" kern="10" dirty="0">
              <a:ln w="12700">
                <a:solidFill>
                  <a:srgbClr val="B2B2B2"/>
                </a:solidFill>
                <a:round/>
                <a:headEnd type="none" w="sm" len="sm"/>
                <a:tailEnd type="none" w="sm" len="sm"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 advClick="0" advTm="15000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66799"/>
          </a:xfrm>
        </p:spPr>
        <p:txBody>
          <a:bodyPr/>
          <a:lstStyle/>
          <a:p>
            <a:r>
              <a:rPr lang="en-CA" b="1" dirty="0" smtClean="0">
                <a:solidFill>
                  <a:schemeClr val="accent1"/>
                </a:solidFill>
              </a:rPr>
              <a:t>Priorities, 2020-2024</a:t>
            </a:r>
            <a:endParaRPr lang="en-CA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752600"/>
            <a:ext cx="8001000" cy="4343399"/>
          </a:xfrm>
          <a:ln>
            <a:noFill/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CA" sz="2400" dirty="0" smtClean="0">
                <a:ln w="18415" cmpd="sng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Strengthen pathways to student success.</a:t>
            </a:r>
            <a:r>
              <a:rPr lang="en-CA" sz="2400" dirty="0">
                <a:ln w="18415" cmpd="sng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CA" sz="2400" dirty="0" smtClean="0">
              <a:ln w="18415" cmpd="sng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endParaRPr lang="en-CA" sz="2400" dirty="0">
              <a:ln w="18415" cmpd="sng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CA" sz="2400" dirty="0" smtClean="0">
                <a:ln w="18415" cmpd="sng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Strengthen literacy and numeracy achievement for all students.</a:t>
            </a:r>
          </a:p>
          <a:p>
            <a:pPr marL="137160" indent="0">
              <a:buNone/>
            </a:pPr>
            <a:endParaRPr lang="en-CA" sz="2400" dirty="0">
              <a:ln w="18415" cmpd="sng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CA" sz="2400" dirty="0">
                <a:ln w="18415" cmpd="sng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CA" sz="2400" dirty="0" smtClean="0">
                <a:ln w="18415" cmpd="sng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Enhance student experiences and engagement.</a:t>
            </a:r>
          </a:p>
          <a:p>
            <a:pPr marL="137160" indent="0">
              <a:buNone/>
            </a:pPr>
            <a:endParaRPr lang="en-CA" sz="2400" dirty="0">
              <a:ln w="18415" cmpd="sng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CA" sz="2400" dirty="0">
                <a:ln w="18415" cmpd="sng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CA" sz="2400" dirty="0" smtClean="0">
                <a:ln w="18415" cmpd="sng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 strong and resilient students.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864143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97"/>
            <a:ext cx="7704667" cy="1981200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chemeClr val="accent1"/>
                </a:solidFill>
              </a:rPr>
              <a:t>Priorities 2020-2024</a:t>
            </a:r>
            <a:br>
              <a:rPr lang="en-CA" b="1" dirty="0" smtClean="0">
                <a:solidFill>
                  <a:schemeClr val="accent1"/>
                </a:solidFill>
              </a:rPr>
            </a:br>
            <a:r>
              <a:rPr lang="en-CA" sz="2000" b="1" dirty="0" smtClean="0">
                <a:solidFill>
                  <a:schemeClr val="accent1"/>
                </a:solidFill>
              </a:rPr>
              <a:t>Priority 1:  Strengthen Pathways to Student Success</a:t>
            </a:r>
            <a:endParaRPr lang="en-CA" b="1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600200"/>
            <a:ext cx="4267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sz="1600" b="1" dirty="0" smtClean="0">
                <a:solidFill>
                  <a:schemeClr val="accent1"/>
                </a:solidFill>
              </a:rPr>
              <a:t>Career exploration in middle and senior years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sz="1600" b="1" dirty="0" smtClean="0">
                <a:solidFill>
                  <a:schemeClr val="accent1"/>
                </a:solidFill>
              </a:rPr>
              <a:t>Linkages/planning, student course selection and career aspirations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sz="1600" b="1" dirty="0" smtClean="0">
                <a:solidFill>
                  <a:schemeClr val="accent1"/>
                </a:solidFill>
              </a:rPr>
              <a:t>Universal Design for Learning to ensure appropriate and inclusive learning experiences for all students</a:t>
            </a:r>
          </a:p>
          <a:p>
            <a:endParaRPr lang="en-CA" sz="1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CA" sz="1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752600"/>
            <a:ext cx="3737924" cy="24781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05400" y="4230705"/>
            <a:ext cx="3810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sz="19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support to ensure students are receiving regular career counseling, including course selections and post-secondary aspirations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sz="19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 purposeful technology integration into the classroom to support student learning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64" y="3810000"/>
            <a:ext cx="3505200" cy="201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69724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33465"/>
            <a:ext cx="838126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CA" b="1" dirty="0" smtClean="0">
                <a:solidFill>
                  <a:schemeClr val="accent1"/>
                </a:solidFill>
              </a:rPr>
              <a:t>2020-2024</a:t>
            </a:r>
            <a:br>
              <a:rPr lang="en-CA" b="1" dirty="0" smtClean="0">
                <a:solidFill>
                  <a:schemeClr val="accent1"/>
                </a:solidFill>
              </a:rPr>
            </a:br>
            <a:r>
              <a:rPr lang="en-CA" sz="2000" b="1" dirty="0" smtClean="0">
                <a:solidFill>
                  <a:schemeClr val="accent1"/>
                </a:solidFill>
              </a:rPr>
              <a:t>Priority 2: Strengthen Literacy and Numeracy Achievement for All Students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4800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1800" dirty="0" smtClean="0">
                <a:solidFill>
                  <a:schemeClr val="accent1"/>
                </a:solidFill>
              </a:rPr>
              <a:t>Full day every day kindergarten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1800" dirty="0" smtClean="0">
                <a:solidFill>
                  <a:schemeClr val="accent1"/>
                </a:solidFill>
              </a:rPr>
              <a:t>Early years programming, Reading Recovery and Levelled Literacy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1800" dirty="0" smtClean="0">
                <a:solidFill>
                  <a:schemeClr val="accent1"/>
                </a:solidFill>
              </a:rPr>
              <a:t>Use of Numeracy Screening tool and participation in Numeracy Action Project through the Manitoba Rural Learning Consortium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3962400"/>
            <a:ext cx="396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1800" dirty="0" smtClean="0">
                <a:solidFill>
                  <a:schemeClr val="accent1"/>
                </a:solidFill>
              </a:rPr>
              <a:t>Ongoing staff professional development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1800" dirty="0" smtClean="0">
                <a:solidFill>
                  <a:schemeClr val="accent1"/>
                </a:solidFill>
              </a:rPr>
              <a:t>Use of Daily 5 Literacy Programming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1800" dirty="0" smtClean="0">
                <a:solidFill>
                  <a:schemeClr val="accent1"/>
                </a:solidFill>
              </a:rPr>
              <a:t>Expansion of Reading Apprenticeship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1800" dirty="0" smtClean="0">
                <a:solidFill>
                  <a:schemeClr val="accent1"/>
                </a:solidFill>
              </a:rPr>
              <a:t>Transition meetings amongst staff as students progress from grade to grade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200" y="1752470"/>
            <a:ext cx="3390900" cy="20576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962400"/>
            <a:ext cx="3429000" cy="222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54657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57200"/>
            <a:ext cx="8381260" cy="953041"/>
          </a:xfrm>
        </p:spPr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chemeClr val="accent1"/>
                </a:solidFill>
              </a:rPr>
              <a:t>2020-2024</a:t>
            </a:r>
            <a:br>
              <a:rPr lang="en-CA" b="1" dirty="0" smtClean="0">
                <a:solidFill>
                  <a:schemeClr val="accent1"/>
                </a:solidFill>
              </a:rPr>
            </a:br>
            <a:r>
              <a:rPr lang="en-CA" sz="2000" b="1" dirty="0" smtClean="0">
                <a:solidFill>
                  <a:schemeClr val="accent1"/>
                </a:solidFill>
              </a:rPr>
              <a:t>Priority 3:  Enhance Student Experiences and Engagement</a:t>
            </a:r>
            <a:br>
              <a:rPr lang="en-CA" sz="2000" b="1" dirty="0" smtClean="0">
                <a:solidFill>
                  <a:schemeClr val="accent1"/>
                </a:solidFill>
              </a:rPr>
            </a:br>
            <a:r>
              <a:rPr lang="en-CA" sz="2000" b="1" dirty="0" smtClean="0">
                <a:solidFill>
                  <a:schemeClr val="accent1"/>
                </a:solidFill>
              </a:rPr>
              <a:t>Priority 4:  Develop Strong and Resilient Students</a:t>
            </a:r>
            <a:r>
              <a:rPr lang="en-CA" b="1" dirty="0" smtClean="0">
                <a:solidFill>
                  <a:schemeClr val="accent1"/>
                </a:solidFill>
              </a:rPr>
              <a:t/>
            </a:r>
            <a:br>
              <a:rPr lang="en-CA" b="1" dirty="0" smtClean="0">
                <a:solidFill>
                  <a:schemeClr val="accent1"/>
                </a:solidFill>
              </a:rPr>
            </a:br>
            <a:endParaRPr lang="en-CA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4326" y="1273616"/>
            <a:ext cx="426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dirty="0" smtClean="0">
                <a:solidFill>
                  <a:schemeClr val="accent1"/>
                </a:solidFill>
              </a:rPr>
              <a:t>Project-based learning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dirty="0" smtClean="0">
                <a:solidFill>
                  <a:schemeClr val="accent1"/>
                </a:solidFill>
              </a:rPr>
              <a:t>Purposeful technology integration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dirty="0" smtClean="0">
                <a:solidFill>
                  <a:schemeClr val="accent1"/>
                </a:solidFill>
              </a:rPr>
              <a:t>Strong relationships between students and staff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dirty="0" smtClean="0">
                <a:solidFill>
                  <a:schemeClr val="accent1"/>
                </a:solidFill>
              </a:rPr>
              <a:t>Focus on sustainable development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dirty="0" smtClean="0">
                <a:solidFill>
                  <a:schemeClr val="accent1"/>
                </a:solidFill>
              </a:rPr>
              <a:t>Continued emphasis on the Six C’s</a:t>
            </a:r>
          </a:p>
          <a:p>
            <a:r>
              <a:rPr lang="en-CA" sz="2000" dirty="0" smtClean="0">
                <a:solidFill>
                  <a:schemeClr val="accent1"/>
                </a:solidFill>
              </a:rPr>
              <a:t>(Critical Thinking, Collaboration, Creativity, Character, Communication, Citizenship)</a:t>
            </a:r>
            <a:endParaRPr lang="en-CA" sz="20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4191000"/>
            <a:ext cx="381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dirty="0" smtClean="0">
                <a:solidFill>
                  <a:schemeClr val="accent1"/>
                </a:solidFill>
              </a:rPr>
              <a:t>Response to Intervention model for mental health strategies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dirty="0" smtClean="0">
                <a:solidFill>
                  <a:schemeClr val="accent1"/>
                </a:solidFill>
              </a:rPr>
              <a:t>Consistent expectations for student attendance and academic rigour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dirty="0" smtClean="0">
                <a:solidFill>
                  <a:schemeClr val="accent1"/>
                </a:solidFill>
              </a:rPr>
              <a:t>Staff professional development, mental health first aid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000" dirty="0" smtClean="0">
                <a:solidFill>
                  <a:schemeClr val="accent1"/>
                </a:solidFill>
              </a:rPr>
              <a:t>School Social Work Clinician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135938"/>
            <a:ext cx="3323912" cy="216508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410241"/>
            <a:ext cx="2286000" cy="253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64437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b="1" dirty="0">
                <a:solidFill>
                  <a:schemeClr val="accent1"/>
                </a:solidFill>
              </a:rPr>
              <a:t>Budget Checklist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7704667" cy="3332816"/>
          </a:xfrm>
          <a:noFill/>
          <a:ln w="12700">
            <a:noFill/>
            <a:miter lim="800000"/>
            <a:headEnd/>
            <a:tailEnd/>
          </a:ln>
          <a:extLst/>
        </p:spPr>
        <p:txBody>
          <a:bodyPr lIns="90488" tIns="44450" rIns="90488" bIns="44450">
            <a:normAutofit fontScale="77500" lnSpcReduction="20000"/>
          </a:bodyPr>
          <a:lstStyle/>
          <a:p>
            <a:pPr marL="45720" indent="0">
              <a:buClr>
                <a:schemeClr val="tx1"/>
              </a:buClr>
              <a:buNone/>
            </a:pPr>
            <a:endParaRPr lang="en-US" sz="1800" b="1" dirty="0" smtClean="0">
              <a:solidFill>
                <a:schemeClr val="accent1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accent1"/>
                </a:solidFill>
              </a:rPr>
              <a:t>November 18, 2020</a:t>
            </a:r>
            <a:r>
              <a:rPr lang="en-US" b="1" dirty="0">
                <a:solidFill>
                  <a:schemeClr val="accent1"/>
                </a:solidFill>
              </a:rPr>
              <a:t>	</a:t>
            </a:r>
            <a:r>
              <a:rPr lang="en-US" b="1" dirty="0" smtClean="0">
                <a:solidFill>
                  <a:schemeClr val="accent1"/>
                </a:solidFill>
              </a:rPr>
              <a:t>Meeting with stakeholders</a:t>
            </a:r>
            <a:endParaRPr lang="en-US" b="1" dirty="0">
              <a:solidFill>
                <a:schemeClr val="accent1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accent1"/>
                </a:solidFill>
              </a:rPr>
              <a:t>January 13, 2021		Review of budget recommendations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accent1"/>
                </a:solidFill>
              </a:rPr>
              <a:t>February 5, 2021</a:t>
            </a:r>
            <a:r>
              <a:rPr lang="en-US" b="1" dirty="0">
                <a:solidFill>
                  <a:schemeClr val="accent1"/>
                </a:solidFill>
              </a:rPr>
              <a:t>	</a:t>
            </a:r>
            <a:r>
              <a:rPr lang="en-US" b="1" dirty="0" smtClean="0">
                <a:solidFill>
                  <a:schemeClr val="accent1"/>
                </a:solidFill>
              </a:rPr>
              <a:t>	Funding announcement from Province</a:t>
            </a:r>
            <a:endParaRPr lang="en-US" b="1" dirty="0">
              <a:solidFill>
                <a:schemeClr val="accent1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accent1"/>
                </a:solidFill>
              </a:rPr>
              <a:t>February 10, 2021		Review of Support Funding and the 2021-2022  						“Frame” Budget serves notice of motion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accent1"/>
                </a:solidFill>
              </a:rPr>
              <a:t>March </a:t>
            </a:r>
            <a:r>
              <a:rPr lang="en-US" b="1" dirty="0" smtClean="0">
                <a:solidFill>
                  <a:schemeClr val="accent1"/>
                </a:solidFill>
              </a:rPr>
              <a:t>10, 2021</a:t>
            </a:r>
            <a:r>
              <a:rPr lang="en-US" b="1" dirty="0">
                <a:solidFill>
                  <a:schemeClr val="accent1"/>
                </a:solidFill>
              </a:rPr>
              <a:t>	</a:t>
            </a:r>
            <a:r>
              <a:rPr lang="en-US" b="1" dirty="0" smtClean="0">
                <a:solidFill>
                  <a:schemeClr val="accent1"/>
                </a:solidFill>
              </a:rPr>
              <a:t>		Public Presentation and vote on the 2021-							2022 “FRAME</a:t>
            </a:r>
            <a:r>
              <a:rPr lang="en-US" b="1" dirty="0">
                <a:solidFill>
                  <a:schemeClr val="accent1"/>
                </a:solidFill>
              </a:rPr>
              <a:t>” Budget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accent1"/>
                </a:solidFill>
              </a:rPr>
              <a:t>March </a:t>
            </a:r>
            <a:r>
              <a:rPr lang="en-US" b="1" dirty="0" smtClean="0">
                <a:solidFill>
                  <a:schemeClr val="accent1"/>
                </a:solidFill>
              </a:rPr>
              <a:t>12, 2021</a:t>
            </a:r>
            <a:r>
              <a:rPr lang="en-US" b="1" dirty="0">
                <a:solidFill>
                  <a:schemeClr val="accent1"/>
                </a:solidFill>
              </a:rPr>
              <a:t>	</a:t>
            </a:r>
            <a:r>
              <a:rPr lang="en-US" b="1" dirty="0" smtClean="0">
                <a:solidFill>
                  <a:schemeClr val="accent1"/>
                </a:solidFill>
              </a:rPr>
              <a:t>		Levy </a:t>
            </a:r>
            <a:r>
              <a:rPr lang="en-US" b="1" dirty="0">
                <a:solidFill>
                  <a:schemeClr val="accent1"/>
                </a:solidFill>
              </a:rPr>
              <a:t>notices to municipalities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accent1"/>
                </a:solidFill>
              </a:rPr>
              <a:t>March </a:t>
            </a:r>
            <a:r>
              <a:rPr lang="en-US" b="1" dirty="0" smtClean="0">
                <a:solidFill>
                  <a:schemeClr val="accent1"/>
                </a:solidFill>
              </a:rPr>
              <a:t>31,  2021</a:t>
            </a:r>
            <a:r>
              <a:rPr lang="en-US" b="1" dirty="0">
                <a:solidFill>
                  <a:schemeClr val="accent1"/>
                </a:solidFill>
              </a:rPr>
              <a:t>	</a:t>
            </a:r>
            <a:r>
              <a:rPr lang="en-US" b="1" dirty="0" smtClean="0">
                <a:solidFill>
                  <a:schemeClr val="accent1"/>
                </a:solidFill>
              </a:rPr>
              <a:t>	Submission </a:t>
            </a:r>
            <a:r>
              <a:rPr lang="en-US" b="1" dirty="0">
                <a:solidFill>
                  <a:schemeClr val="accent1"/>
                </a:solidFill>
              </a:rPr>
              <a:t>of “FRAME” budget to Province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b="1" dirty="0" smtClean="0">
                <a:solidFill>
                  <a:schemeClr val="accent1"/>
                </a:solidFill>
              </a:rPr>
              <a:t>Budget Components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86051" name="Rectangle 3"/>
          <p:cNvSpPr>
            <a:spLocks noGrp="1" noChangeArrowheads="1"/>
          </p:cNvSpPr>
          <p:nvPr>
            <p:ph idx="1"/>
          </p:nvPr>
        </p:nvSpPr>
        <p:spPr>
          <a:xfrm>
            <a:off x="960797" y="2057400"/>
            <a:ext cx="7704667" cy="3332816"/>
          </a:xfrm>
          <a:noFill/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lIns="90488" tIns="44450" rIns="90488" bIns="44450">
            <a:normAutofit fontScale="92500" lnSpcReduction="20000"/>
          </a:bodyPr>
          <a:lstStyle/>
          <a:p>
            <a:pPr algn="ctr">
              <a:buClr>
                <a:schemeClr val="tx1"/>
              </a:buClr>
              <a:buFontTx/>
              <a:buNone/>
            </a:pPr>
            <a:endParaRPr lang="en-US" dirty="0" smtClean="0"/>
          </a:p>
          <a:p>
            <a:pPr algn="ctr">
              <a:buClr>
                <a:schemeClr val="tx1"/>
              </a:buClr>
              <a:buFontTx/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Estimated Program Expenditures for upcoming year</a:t>
            </a:r>
          </a:p>
          <a:p>
            <a:pPr algn="ctr">
              <a:buClr>
                <a:schemeClr val="tx1"/>
              </a:buClr>
              <a:buFontTx/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&amp;</a:t>
            </a:r>
          </a:p>
          <a:p>
            <a:pPr algn="ctr">
              <a:buClr>
                <a:schemeClr val="tx1"/>
              </a:buClr>
              <a:buFontTx/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Provincial Support Funding for upcoming year</a:t>
            </a:r>
          </a:p>
          <a:p>
            <a:pPr algn="ctr">
              <a:buClr>
                <a:schemeClr val="tx1"/>
              </a:buClr>
              <a:buFontTx/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&amp;</a:t>
            </a:r>
          </a:p>
          <a:p>
            <a:pPr algn="ctr">
              <a:buClr>
                <a:schemeClr val="tx1"/>
              </a:buClr>
              <a:buFontTx/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Special Requirement to balance budget</a:t>
            </a:r>
          </a:p>
          <a:p>
            <a:pPr algn="ctr">
              <a:buClr>
                <a:schemeClr val="tx1"/>
              </a:buClr>
              <a:buFontTx/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(converts into the special levy/taxes for ratepayers)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>
            <a:norm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Enrollment </a:t>
            </a:r>
          </a:p>
        </p:txBody>
      </p:sp>
      <p:graphicFrame>
        <p:nvGraphicFramePr>
          <p:cNvPr id="2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09379"/>
              </p:ext>
            </p:extLst>
          </p:nvPr>
        </p:nvGraphicFramePr>
        <p:xfrm>
          <a:off x="228600" y="1371600"/>
          <a:ext cx="8610600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15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15947</TotalTime>
  <Words>1281</Words>
  <Application>Microsoft Office PowerPoint</Application>
  <PresentationFormat>On-screen Show (4:3)</PresentationFormat>
  <Paragraphs>367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Calibri</vt:lpstr>
      <vt:lpstr>Corbel</vt:lpstr>
      <vt:lpstr>Franklin Gothic Medium</vt:lpstr>
      <vt:lpstr>Times New Roman</vt:lpstr>
      <vt:lpstr>Wingdings</vt:lpstr>
      <vt:lpstr>Parallax</vt:lpstr>
      <vt:lpstr>Turtle Mountain School Division</vt:lpstr>
      <vt:lpstr>Mission Statement</vt:lpstr>
      <vt:lpstr>Priorities, 2020-2024</vt:lpstr>
      <vt:lpstr>Priorities 2020-2024 Priority 1:  Strengthen Pathways to Student Success</vt:lpstr>
      <vt:lpstr>2020-2024 Priority 2: Strengthen Literacy and Numeracy Achievement for All Students </vt:lpstr>
      <vt:lpstr>2020-2024 Priority 3:  Enhance Student Experiences and Engagement Priority 4:  Develop Strong and Resilient Students </vt:lpstr>
      <vt:lpstr>Budget Checklist</vt:lpstr>
      <vt:lpstr>Budget Components</vt:lpstr>
      <vt:lpstr>Enrollment </vt:lpstr>
      <vt:lpstr>Projected Revenue 2021-2022</vt:lpstr>
      <vt:lpstr>Projected Expenditures 2021-2022 </vt:lpstr>
      <vt:lpstr>2021-2022 Budget Impact</vt:lpstr>
      <vt:lpstr>Mil rate differentials region#1</vt:lpstr>
      <vt:lpstr>Teacher Staffing Ratios  remains the same as last year</vt:lpstr>
      <vt:lpstr>Specialized Teaching Staff</vt:lpstr>
      <vt:lpstr>Snapshot “Frame” Actual 2019-2020</vt:lpstr>
      <vt:lpstr>Budget Considerations</vt:lpstr>
      <vt:lpstr>How Do We Compare in Region #1? 2020-2021 FRAME Budget</vt:lpstr>
      <vt:lpstr>The 40/60 Budget split on Municipal Taxes</vt:lpstr>
      <vt:lpstr>PowerPoint Presentation</vt:lpstr>
    </vt:vector>
  </TitlesOfParts>
  <Company>Turtle Mountain School Division No. 44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Kevin McKnight</dc:creator>
  <cp:lastModifiedBy>DBO</cp:lastModifiedBy>
  <cp:revision>411</cp:revision>
  <cp:lastPrinted>2021-02-25T17:16:40Z</cp:lastPrinted>
  <dcterms:created xsi:type="dcterms:W3CDTF">1998-12-12T19:52:10Z</dcterms:created>
  <dcterms:modified xsi:type="dcterms:W3CDTF">2021-03-11T15:10:14Z</dcterms:modified>
</cp:coreProperties>
</file>